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0" r:id="rId2"/>
  </p:sldMasterIdLst>
  <p:notesMasterIdLst>
    <p:notesMasterId r:id="rId53"/>
  </p:notesMasterIdLst>
  <p:sldIdLst>
    <p:sldId id="256" r:id="rId3"/>
    <p:sldId id="259" r:id="rId4"/>
    <p:sldId id="297" r:id="rId5"/>
    <p:sldId id="332" r:id="rId6"/>
    <p:sldId id="296" r:id="rId7"/>
    <p:sldId id="344" r:id="rId8"/>
    <p:sldId id="345" r:id="rId9"/>
    <p:sldId id="346" r:id="rId10"/>
    <p:sldId id="347" r:id="rId11"/>
    <p:sldId id="348" r:id="rId12"/>
    <p:sldId id="349" r:id="rId13"/>
    <p:sldId id="264" r:id="rId14"/>
    <p:sldId id="331" r:id="rId15"/>
    <p:sldId id="333" r:id="rId16"/>
    <p:sldId id="334" r:id="rId17"/>
    <p:sldId id="335" r:id="rId18"/>
    <p:sldId id="294" r:id="rId19"/>
    <p:sldId id="337" r:id="rId20"/>
    <p:sldId id="338" r:id="rId21"/>
    <p:sldId id="340" r:id="rId22"/>
    <p:sldId id="336" r:id="rId23"/>
    <p:sldId id="341" r:id="rId24"/>
    <p:sldId id="342" r:id="rId25"/>
    <p:sldId id="299" r:id="rId26"/>
    <p:sldId id="300" r:id="rId27"/>
    <p:sldId id="301" r:id="rId28"/>
    <p:sldId id="302" r:id="rId29"/>
    <p:sldId id="303" r:id="rId30"/>
    <p:sldId id="304" r:id="rId31"/>
    <p:sldId id="350" r:id="rId32"/>
    <p:sldId id="351" r:id="rId33"/>
    <p:sldId id="307" r:id="rId34"/>
    <p:sldId id="308" r:id="rId35"/>
    <p:sldId id="309" r:id="rId36"/>
    <p:sldId id="352" r:id="rId37"/>
    <p:sldId id="311" r:id="rId38"/>
    <p:sldId id="312" r:id="rId39"/>
    <p:sldId id="313" r:id="rId40"/>
    <p:sldId id="353" r:id="rId41"/>
    <p:sldId id="315" r:id="rId42"/>
    <p:sldId id="316" r:id="rId43"/>
    <p:sldId id="317" r:id="rId44"/>
    <p:sldId id="318" r:id="rId45"/>
    <p:sldId id="320" r:id="rId46"/>
    <p:sldId id="321" r:id="rId47"/>
    <p:sldId id="322" r:id="rId48"/>
    <p:sldId id="343" r:id="rId49"/>
    <p:sldId id="263" r:id="rId50"/>
    <p:sldId id="295" r:id="rId51"/>
    <p:sldId id="2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D8CEB87-9C8E-4E6F-BA34-651FC864EB92}">
          <p14:sldIdLst>
            <p14:sldId id="256"/>
          </p14:sldIdLst>
        </p14:section>
        <p14:section name="Sponsors" id="{2CC34DB2-6590-42C0-AD4B-A04C6060184E}">
          <p14:sldIdLst>
            <p14:sldId id="259"/>
          </p14:sldIdLst>
        </p14:section>
        <p14:section name="Content" id="{D0C28320-B138-40FC-803E-282E81BC236B}">
          <p14:sldIdLst>
            <p14:sldId id="297"/>
            <p14:sldId id="332"/>
            <p14:sldId id="296"/>
            <p14:sldId id="344"/>
            <p14:sldId id="345"/>
            <p14:sldId id="346"/>
            <p14:sldId id="347"/>
            <p14:sldId id="348"/>
            <p14:sldId id="349"/>
            <p14:sldId id="264"/>
            <p14:sldId id="331"/>
            <p14:sldId id="333"/>
            <p14:sldId id="334"/>
            <p14:sldId id="335"/>
            <p14:sldId id="294"/>
            <p14:sldId id="337"/>
            <p14:sldId id="338"/>
            <p14:sldId id="340"/>
            <p14:sldId id="336"/>
            <p14:sldId id="341"/>
            <p14:sldId id="342"/>
            <p14:sldId id="299"/>
            <p14:sldId id="300"/>
            <p14:sldId id="301"/>
            <p14:sldId id="302"/>
            <p14:sldId id="303"/>
            <p14:sldId id="304"/>
            <p14:sldId id="350"/>
            <p14:sldId id="351"/>
            <p14:sldId id="307"/>
            <p14:sldId id="308"/>
            <p14:sldId id="309"/>
            <p14:sldId id="352"/>
            <p14:sldId id="311"/>
            <p14:sldId id="312"/>
            <p14:sldId id="313"/>
            <p14:sldId id="353"/>
            <p14:sldId id="315"/>
            <p14:sldId id="316"/>
            <p14:sldId id="317"/>
            <p14:sldId id="318"/>
            <p14:sldId id="320"/>
            <p14:sldId id="321"/>
            <p14:sldId id="322"/>
          </p14:sldIdLst>
        </p14:section>
        <p14:section name="Ending" id="{40438540-D5F8-47EC-B1E3-0407946D06ED}">
          <p14:sldIdLst>
            <p14:sldId id="343"/>
            <p14:sldId id="263"/>
            <p14:sldId id="295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2DC8FF"/>
    <a:srgbClr val="0088B8"/>
    <a:srgbClr val="0091C4"/>
    <a:srgbClr val="734F29"/>
    <a:srgbClr val="D24726"/>
    <a:srgbClr val="DD462F"/>
    <a:srgbClr val="AEB785"/>
    <a:srgbClr val="EFD5A2"/>
    <a:srgbClr val="3B3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280" autoAdjust="0"/>
  </p:normalViewPr>
  <p:slideViewPr>
    <p:cSldViewPr snapToGrid="0">
      <p:cViewPr varScale="1">
        <p:scale>
          <a:sx n="89" d="100"/>
          <a:sy n="89" d="100"/>
        </p:scale>
        <p:origin x="2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5B7244-F93A-44BD-8255-CDF5DD67856F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7A0BDF-8BCF-4730-B3FE-625F61271B9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b="1" dirty="0" err="1" smtClean="0"/>
            <a:t>MapReduce</a:t>
          </a:r>
          <a:endParaRPr lang="en-US" dirty="0"/>
        </a:p>
      </dgm:t>
    </dgm:pt>
    <dgm:pt modelId="{B89DB2C3-1A25-497F-A37F-DA90F1D17D13}" type="parTrans" cxnId="{EA2B76DE-00B9-4B81-87B2-FAF2D3B24D3D}">
      <dgm:prSet/>
      <dgm:spPr/>
      <dgm:t>
        <a:bodyPr/>
        <a:lstStyle/>
        <a:p>
          <a:endParaRPr lang="en-US"/>
        </a:p>
      </dgm:t>
    </dgm:pt>
    <dgm:pt modelId="{A6DBAB12-6533-47AA-890A-8836CF085AA6}" type="sibTrans" cxnId="{EA2B76DE-00B9-4B81-87B2-FAF2D3B24D3D}">
      <dgm:prSet/>
      <dgm:spPr/>
      <dgm:t>
        <a:bodyPr/>
        <a:lstStyle/>
        <a:p>
          <a:endParaRPr lang="en-US"/>
        </a:p>
      </dgm:t>
    </dgm:pt>
    <dgm:pt modelId="{0CDD19F4-3FD0-4457-A947-98485C1B2DBB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b="1" dirty="0" smtClean="0"/>
            <a:t>HDFS</a:t>
          </a:r>
          <a:endParaRPr lang="en-US" dirty="0"/>
        </a:p>
      </dgm:t>
    </dgm:pt>
    <dgm:pt modelId="{03E1F908-62B0-48B3-89E4-F59A23C9A5B4}" type="parTrans" cxnId="{F520CEB2-C3DC-4FEA-BA00-79CE78EFB357}">
      <dgm:prSet/>
      <dgm:spPr/>
      <dgm:t>
        <a:bodyPr/>
        <a:lstStyle/>
        <a:p>
          <a:endParaRPr lang="en-US"/>
        </a:p>
      </dgm:t>
    </dgm:pt>
    <dgm:pt modelId="{4C5C4C77-44AD-4209-8017-8ED30252EE03}" type="sibTrans" cxnId="{F520CEB2-C3DC-4FEA-BA00-79CE78EFB357}">
      <dgm:prSet/>
      <dgm:spPr/>
      <dgm:t>
        <a:bodyPr/>
        <a:lstStyle/>
        <a:p>
          <a:endParaRPr lang="en-US"/>
        </a:p>
      </dgm:t>
    </dgm:pt>
    <dgm:pt modelId="{A7C9195C-57A2-41FC-90FE-DB3374497C89}">
      <dgm:prSet/>
      <dgm:spPr/>
      <dgm:t>
        <a:bodyPr/>
        <a:lstStyle/>
        <a:p>
          <a:r>
            <a:rPr lang="en-US" dirty="0" smtClean="0"/>
            <a:t>Divide </a:t>
          </a:r>
          <a:r>
            <a:rPr lang="en-US" dirty="0" err="1" smtClean="0"/>
            <a:t>las</a:t>
          </a:r>
          <a:r>
            <a:rPr lang="en-US" dirty="0" smtClean="0"/>
            <a:t> </a:t>
          </a:r>
          <a:r>
            <a:rPr lang="en-US" dirty="0" err="1" smtClean="0"/>
            <a:t>tareas</a:t>
          </a:r>
          <a:r>
            <a:rPr lang="en-US" dirty="0" smtClean="0"/>
            <a:t> entre </a:t>
          </a:r>
          <a:r>
            <a:rPr lang="en-US" dirty="0" err="1" smtClean="0"/>
            <a:t>procesadores</a:t>
          </a:r>
          <a:r>
            <a:rPr lang="en-US" dirty="0" smtClean="0"/>
            <a:t> ‘</a:t>
          </a:r>
          <a:r>
            <a:rPr lang="en-US" dirty="0" err="1" smtClean="0"/>
            <a:t>cercanos</a:t>
          </a:r>
          <a:r>
            <a:rPr lang="en-US" dirty="0" smtClean="0"/>
            <a:t>’ a los </a:t>
          </a:r>
          <a:r>
            <a:rPr lang="en-US" dirty="0" err="1" smtClean="0"/>
            <a:t>datos</a:t>
          </a:r>
          <a:endParaRPr lang="en-US" dirty="0"/>
        </a:p>
      </dgm:t>
    </dgm:pt>
    <dgm:pt modelId="{36369170-1B31-4AB0-8697-B307B53B54D2}" type="parTrans" cxnId="{43D1E806-044E-46BF-82AF-5E9110C823F4}">
      <dgm:prSet/>
      <dgm:spPr/>
      <dgm:t>
        <a:bodyPr/>
        <a:lstStyle/>
        <a:p>
          <a:endParaRPr lang="en-US"/>
        </a:p>
      </dgm:t>
    </dgm:pt>
    <dgm:pt modelId="{6ACF5DF7-21E6-4AE8-82D9-BC1FC39893C5}" type="sibTrans" cxnId="{43D1E806-044E-46BF-82AF-5E9110C823F4}">
      <dgm:prSet/>
      <dgm:spPr/>
      <dgm:t>
        <a:bodyPr/>
        <a:lstStyle/>
        <a:p>
          <a:endParaRPr lang="en-US"/>
        </a:p>
      </dgm:t>
    </dgm:pt>
    <dgm:pt modelId="{56E15132-A8E4-49EE-86EE-78C34574D5DD}">
      <dgm:prSet/>
      <dgm:spPr/>
      <dgm:t>
        <a:bodyPr/>
        <a:lstStyle/>
        <a:p>
          <a:r>
            <a:rPr lang="en-US" dirty="0" err="1" smtClean="0"/>
            <a:t>Almacenamiento</a:t>
          </a:r>
          <a:r>
            <a:rPr lang="en-US" dirty="0" smtClean="0"/>
            <a:t> </a:t>
          </a:r>
          <a:r>
            <a:rPr lang="en-US" dirty="0" err="1" smtClean="0"/>
            <a:t>distribuido</a:t>
          </a:r>
          <a:endParaRPr lang="en-US" dirty="0" smtClean="0"/>
        </a:p>
      </dgm:t>
    </dgm:pt>
    <dgm:pt modelId="{7C46FD63-29FD-49E0-9142-B57A23B82D29}" type="parTrans" cxnId="{04CF6E9E-0D06-4B86-9F84-A2F5DB8E1E88}">
      <dgm:prSet/>
      <dgm:spPr/>
      <dgm:t>
        <a:bodyPr/>
        <a:lstStyle/>
        <a:p>
          <a:endParaRPr lang="en-US"/>
        </a:p>
      </dgm:t>
    </dgm:pt>
    <dgm:pt modelId="{5790061D-6CA4-4F0B-BB70-CF7ED4CEEEDD}" type="sibTrans" cxnId="{04CF6E9E-0D06-4B86-9F84-A2F5DB8E1E88}">
      <dgm:prSet/>
      <dgm:spPr/>
      <dgm:t>
        <a:bodyPr/>
        <a:lstStyle/>
        <a:p>
          <a:endParaRPr lang="en-US"/>
        </a:p>
      </dgm:t>
    </dgm:pt>
    <dgm:pt modelId="{E585FF4A-3DF7-49BE-B713-326B33A11793}">
      <dgm:prSet/>
      <dgm:spPr/>
      <dgm:t>
        <a:bodyPr/>
        <a:lstStyle/>
        <a:p>
          <a:r>
            <a:rPr lang="en-US" dirty="0" err="1" smtClean="0"/>
            <a:t>Redundante</a:t>
          </a:r>
          <a:endParaRPr lang="en-US" dirty="0" smtClean="0"/>
        </a:p>
      </dgm:t>
    </dgm:pt>
    <dgm:pt modelId="{BD2535E7-F472-4EF5-BC70-73767DE3627E}" type="parTrans" cxnId="{AA0E3118-3902-44E1-8F7E-9A36F4828DC7}">
      <dgm:prSet/>
      <dgm:spPr/>
      <dgm:t>
        <a:bodyPr/>
        <a:lstStyle/>
        <a:p>
          <a:endParaRPr lang="en-US"/>
        </a:p>
      </dgm:t>
    </dgm:pt>
    <dgm:pt modelId="{EB4020AC-2FE5-4432-A7CD-E18C7A0DD18F}" type="sibTrans" cxnId="{AA0E3118-3902-44E1-8F7E-9A36F4828DC7}">
      <dgm:prSet/>
      <dgm:spPr/>
      <dgm:t>
        <a:bodyPr/>
        <a:lstStyle/>
        <a:p>
          <a:endParaRPr lang="en-US"/>
        </a:p>
      </dgm:t>
    </dgm:pt>
    <dgm:pt modelId="{28CDC559-4519-4E74-A8FC-CD0332166372}">
      <dgm:prSet/>
      <dgm:spPr/>
      <dgm:t>
        <a:bodyPr/>
        <a:lstStyle/>
        <a:p>
          <a:r>
            <a:rPr lang="es-ES" dirty="0" smtClean="0"/>
            <a:t>Compone los resultados</a:t>
          </a:r>
          <a:endParaRPr lang="en-US" dirty="0"/>
        </a:p>
      </dgm:t>
    </dgm:pt>
    <dgm:pt modelId="{74ABE842-A51A-4AD4-8D7A-9A1FCBF3955D}" type="parTrans" cxnId="{AE95622B-40E1-4938-87A0-5D0B0436FB45}">
      <dgm:prSet/>
      <dgm:spPr/>
      <dgm:t>
        <a:bodyPr/>
        <a:lstStyle/>
        <a:p>
          <a:endParaRPr lang="en-US"/>
        </a:p>
      </dgm:t>
    </dgm:pt>
    <dgm:pt modelId="{9D0F49A3-B47D-42C9-9D81-5677EEECD710}" type="sibTrans" cxnId="{AE95622B-40E1-4938-87A0-5D0B0436FB45}">
      <dgm:prSet/>
      <dgm:spPr/>
      <dgm:t>
        <a:bodyPr/>
        <a:lstStyle/>
        <a:p>
          <a:endParaRPr lang="en-US"/>
        </a:p>
      </dgm:t>
    </dgm:pt>
    <dgm:pt modelId="{00117D8C-751A-452A-B91B-933AD0D6D965}">
      <dgm:prSet/>
      <dgm:spPr/>
      <dgm:t>
        <a:bodyPr/>
        <a:lstStyle/>
        <a:p>
          <a:r>
            <a:rPr lang="es-ES" dirty="0" smtClean="0"/>
            <a:t>Auto-reparable</a:t>
          </a:r>
          <a:endParaRPr lang="en-US" dirty="0" smtClean="0"/>
        </a:p>
      </dgm:t>
    </dgm:pt>
    <dgm:pt modelId="{3EC5E361-73F7-45CE-94D6-937912CF4C4C}" type="parTrans" cxnId="{662ED0E2-283E-425A-921C-D19F39E43C01}">
      <dgm:prSet/>
      <dgm:spPr/>
      <dgm:t>
        <a:bodyPr/>
        <a:lstStyle/>
        <a:p>
          <a:endParaRPr lang="en-US"/>
        </a:p>
      </dgm:t>
    </dgm:pt>
    <dgm:pt modelId="{57E21C19-FA3E-4A2D-8534-C66A8F47CE46}" type="sibTrans" cxnId="{662ED0E2-283E-425A-921C-D19F39E43C01}">
      <dgm:prSet/>
      <dgm:spPr/>
      <dgm:t>
        <a:bodyPr/>
        <a:lstStyle/>
        <a:p>
          <a:endParaRPr lang="en-US"/>
        </a:p>
      </dgm:t>
    </dgm:pt>
    <dgm:pt modelId="{484B3BF9-A056-4034-A67E-0E18B2124FBC}">
      <dgm:prSet/>
      <dgm:spPr/>
      <dgm:t>
        <a:bodyPr/>
        <a:lstStyle/>
        <a:p>
          <a:r>
            <a:rPr lang="es-ES" dirty="0" smtClean="0"/>
            <a:t>Nodo maestro (</a:t>
          </a:r>
          <a:r>
            <a:rPr lang="es-ES" dirty="0" err="1" smtClean="0"/>
            <a:t>NameNode</a:t>
          </a:r>
          <a:r>
            <a:rPr lang="es-ES" dirty="0" smtClean="0"/>
            <a:t>)</a:t>
          </a:r>
          <a:endParaRPr lang="en-US" dirty="0" smtClean="0"/>
        </a:p>
      </dgm:t>
    </dgm:pt>
    <dgm:pt modelId="{77979D92-F841-4874-8720-BF76FD819ABC}" type="parTrans" cxnId="{D5A0859F-FA4F-41A2-91CB-A8EBC8CC399E}">
      <dgm:prSet/>
      <dgm:spPr/>
      <dgm:t>
        <a:bodyPr/>
        <a:lstStyle/>
        <a:p>
          <a:endParaRPr lang="en-US"/>
        </a:p>
      </dgm:t>
    </dgm:pt>
    <dgm:pt modelId="{8DBA46CE-39A2-407E-9C2E-1829FF15973D}" type="sibTrans" cxnId="{D5A0859F-FA4F-41A2-91CB-A8EBC8CC399E}">
      <dgm:prSet/>
      <dgm:spPr/>
      <dgm:t>
        <a:bodyPr/>
        <a:lstStyle/>
        <a:p>
          <a:endParaRPr lang="en-US"/>
        </a:p>
      </dgm:t>
    </dgm:pt>
    <dgm:pt modelId="{FB9F91F5-7D11-428E-A442-BF76F8525EBA}" type="pres">
      <dgm:prSet presAssocID="{3A5B7244-F93A-44BD-8255-CDF5DD67856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D0F0B1-B364-419D-B65F-9F04ADBBBCF0}" type="pres">
      <dgm:prSet presAssocID="{5D7A0BDF-8BCF-4730-B3FE-625F61271B96}" presName="composite" presStyleCnt="0"/>
      <dgm:spPr/>
    </dgm:pt>
    <dgm:pt modelId="{207465A1-66DE-4666-A7AC-31EA1E18A337}" type="pres">
      <dgm:prSet presAssocID="{5D7A0BDF-8BCF-4730-B3FE-625F61271B9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47F13-FA28-4E58-9D50-C20C5E9124E0}" type="pres">
      <dgm:prSet presAssocID="{5D7A0BDF-8BCF-4730-B3FE-625F61271B9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FCDC9-18F7-4884-AD3A-55D2BE9D7328}" type="pres">
      <dgm:prSet presAssocID="{A6DBAB12-6533-47AA-890A-8836CF085AA6}" presName="space" presStyleCnt="0"/>
      <dgm:spPr/>
    </dgm:pt>
    <dgm:pt modelId="{D8340D1E-50B0-43E9-840C-FA6F91C0DD4F}" type="pres">
      <dgm:prSet presAssocID="{0CDD19F4-3FD0-4457-A947-98485C1B2DBB}" presName="composite" presStyleCnt="0"/>
      <dgm:spPr/>
    </dgm:pt>
    <dgm:pt modelId="{ED6D2462-4616-48A3-BBCA-9E5C33253A7B}" type="pres">
      <dgm:prSet presAssocID="{0CDD19F4-3FD0-4457-A947-98485C1B2DB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906F2-43E7-40D3-89EA-C20979775E3E}" type="pres">
      <dgm:prSet presAssocID="{0CDD19F4-3FD0-4457-A947-98485C1B2DB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CDDB47-4BCD-4BFD-968E-7D2C8B70FE60}" type="presOf" srcId="{28CDC559-4519-4E74-A8FC-CD0332166372}" destId="{ABB47F13-FA28-4E58-9D50-C20C5E9124E0}" srcOrd="0" destOrd="1" presId="urn:microsoft.com/office/officeart/2005/8/layout/hList1"/>
    <dgm:cxn modelId="{3522AB4A-023F-4456-B543-F9DDD6259A0D}" type="presOf" srcId="{00117D8C-751A-452A-B91B-933AD0D6D965}" destId="{D55906F2-43E7-40D3-89EA-C20979775E3E}" srcOrd="0" destOrd="1" presId="urn:microsoft.com/office/officeart/2005/8/layout/hList1"/>
    <dgm:cxn modelId="{04CF6E9E-0D06-4B86-9F84-A2F5DB8E1E88}" srcId="{0CDD19F4-3FD0-4457-A947-98485C1B2DBB}" destId="{56E15132-A8E4-49EE-86EE-78C34574D5DD}" srcOrd="0" destOrd="0" parTransId="{7C46FD63-29FD-49E0-9142-B57A23B82D29}" sibTransId="{5790061D-6CA4-4F0B-BB70-CF7ED4CEEEDD}"/>
    <dgm:cxn modelId="{EA2B76DE-00B9-4B81-87B2-FAF2D3B24D3D}" srcId="{3A5B7244-F93A-44BD-8255-CDF5DD67856F}" destId="{5D7A0BDF-8BCF-4730-B3FE-625F61271B96}" srcOrd="0" destOrd="0" parTransId="{B89DB2C3-1A25-497F-A37F-DA90F1D17D13}" sibTransId="{A6DBAB12-6533-47AA-890A-8836CF085AA6}"/>
    <dgm:cxn modelId="{86F984AF-54BD-499A-A649-A811766B8A0E}" type="presOf" srcId="{56E15132-A8E4-49EE-86EE-78C34574D5DD}" destId="{D55906F2-43E7-40D3-89EA-C20979775E3E}" srcOrd="0" destOrd="0" presId="urn:microsoft.com/office/officeart/2005/8/layout/hList1"/>
    <dgm:cxn modelId="{55B1BC65-68F4-4370-96FB-728A7984EB82}" type="presOf" srcId="{0CDD19F4-3FD0-4457-A947-98485C1B2DBB}" destId="{ED6D2462-4616-48A3-BBCA-9E5C33253A7B}" srcOrd="0" destOrd="0" presId="urn:microsoft.com/office/officeart/2005/8/layout/hList1"/>
    <dgm:cxn modelId="{3129DA49-6509-4A41-9081-6B8A9FF99F3C}" type="presOf" srcId="{3A5B7244-F93A-44BD-8255-CDF5DD67856F}" destId="{FB9F91F5-7D11-428E-A442-BF76F8525EBA}" srcOrd="0" destOrd="0" presId="urn:microsoft.com/office/officeart/2005/8/layout/hList1"/>
    <dgm:cxn modelId="{43D1E806-044E-46BF-82AF-5E9110C823F4}" srcId="{5D7A0BDF-8BCF-4730-B3FE-625F61271B96}" destId="{A7C9195C-57A2-41FC-90FE-DB3374497C89}" srcOrd="0" destOrd="0" parTransId="{36369170-1B31-4AB0-8697-B307B53B54D2}" sibTransId="{6ACF5DF7-21E6-4AE8-82D9-BC1FC39893C5}"/>
    <dgm:cxn modelId="{9B3808EB-EFFE-4224-863D-A4958D16EF4E}" type="presOf" srcId="{A7C9195C-57A2-41FC-90FE-DB3374497C89}" destId="{ABB47F13-FA28-4E58-9D50-C20C5E9124E0}" srcOrd="0" destOrd="0" presId="urn:microsoft.com/office/officeart/2005/8/layout/hList1"/>
    <dgm:cxn modelId="{5141549A-D4BC-4E86-ABDD-BC01A774CB2A}" type="presOf" srcId="{E585FF4A-3DF7-49BE-B713-326B33A11793}" destId="{D55906F2-43E7-40D3-89EA-C20979775E3E}" srcOrd="0" destOrd="2" presId="urn:microsoft.com/office/officeart/2005/8/layout/hList1"/>
    <dgm:cxn modelId="{05B511EE-28A4-4DE7-BACE-7DCA553346DC}" type="presOf" srcId="{484B3BF9-A056-4034-A67E-0E18B2124FBC}" destId="{D55906F2-43E7-40D3-89EA-C20979775E3E}" srcOrd="0" destOrd="3" presId="urn:microsoft.com/office/officeart/2005/8/layout/hList1"/>
    <dgm:cxn modelId="{D5A0859F-FA4F-41A2-91CB-A8EBC8CC399E}" srcId="{0CDD19F4-3FD0-4457-A947-98485C1B2DBB}" destId="{484B3BF9-A056-4034-A67E-0E18B2124FBC}" srcOrd="3" destOrd="0" parTransId="{77979D92-F841-4874-8720-BF76FD819ABC}" sibTransId="{8DBA46CE-39A2-407E-9C2E-1829FF15973D}"/>
    <dgm:cxn modelId="{662ED0E2-283E-425A-921C-D19F39E43C01}" srcId="{0CDD19F4-3FD0-4457-A947-98485C1B2DBB}" destId="{00117D8C-751A-452A-B91B-933AD0D6D965}" srcOrd="1" destOrd="0" parTransId="{3EC5E361-73F7-45CE-94D6-937912CF4C4C}" sibTransId="{57E21C19-FA3E-4A2D-8534-C66A8F47CE46}"/>
    <dgm:cxn modelId="{AE95622B-40E1-4938-87A0-5D0B0436FB45}" srcId="{5D7A0BDF-8BCF-4730-B3FE-625F61271B96}" destId="{28CDC559-4519-4E74-A8FC-CD0332166372}" srcOrd="1" destOrd="0" parTransId="{74ABE842-A51A-4AD4-8D7A-9A1FCBF3955D}" sibTransId="{9D0F49A3-B47D-42C9-9D81-5677EEECD710}"/>
    <dgm:cxn modelId="{CA494DB9-8402-443A-B03D-C804D552448E}" type="presOf" srcId="{5D7A0BDF-8BCF-4730-B3FE-625F61271B96}" destId="{207465A1-66DE-4666-A7AC-31EA1E18A337}" srcOrd="0" destOrd="0" presId="urn:microsoft.com/office/officeart/2005/8/layout/hList1"/>
    <dgm:cxn modelId="{F520CEB2-C3DC-4FEA-BA00-79CE78EFB357}" srcId="{3A5B7244-F93A-44BD-8255-CDF5DD67856F}" destId="{0CDD19F4-3FD0-4457-A947-98485C1B2DBB}" srcOrd="1" destOrd="0" parTransId="{03E1F908-62B0-48B3-89E4-F59A23C9A5B4}" sibTransId="{4C5C4C77-44AD-4209-8017-8ED30252EE03}"/>
    <dgm:cxn modelId="{AA0E3118-3902-44E1-8F7E-9A36F4828DC7}" srcId="{0CDD19F4-3FD0-4457-A947-98485C1B2DBB}" destId="{E585FF4A-3DF7-49BE-B713-326B33A11793}" srcOrd="2" destOrd="0" parTransId="{BD2535E7-F472-4EF5-BC70-73767DE3627E}" sibTransId="{EB4020AC-2FE5-4432-A7CD-E18C7A0DD18F}"/>
    <dgm:cxn modelId="{6A462943-3AD1-4A50-8213-5879201D9828}" type="presParOf" srcId="{FB9F91F5-7D11-428E-A442-BF76F8525EBA}" destId="{4BD0F0B1-B364-419D-B65F-9F04ADBBBCF0}" srcOrd="0" destOrd="0" presId="urn:microsoft.com/office/officeart/2005/8/layout/hList1"/>
    <dgm:cxn modelId="{6352FD99-0639-4019-B293-28EDDE543DA8}" type="presParOf" srcId="{4BD0F0B1-B364-419D-B65F-9F04ADBBBCF0}" destId="{207465A1-66DE-4666-A7AC-31EA1E18A337}" srcOrd="0" destOrd="0" presId="urn:microsoft.com/office/officeart/2005/8/layout/hList1"/>
    <dgm:cxn modelId="{6A5B3504-5285-4A83-9E81-3B39A171BE4D}" type="presParOf" srcId="{4BD0F0B1-B364-419D-B65F-9F04ADBBBCF0}" destId="{ABB47F13-FA28-4E58-9D50-C20C5E9124E0}" srcOrd="1" destOrd="0" presId="urn:microsoft.com/office/officeart/2005/8/layout/hList1"/>
    <dgm:cxn modelId="{08FFC63E-F178-4529-8D06-81D0C11B445D}" type="presParOf" srcId="{FB9F91F5-7D11-428E-A442-BF76F8525EBA}" destId="{AA7FCDC9-18F7-4884-AD3A-55D2BE9D7328}" srcOrd="1" destOrd="0" presId="urn:microsoft.com/office/officeart/2005/8/layout/hList1"/>
    <dgm:cxn modelId="{A5F78C3F-0177-4157-AAEB-F50B310B89DB}" type="presParOf" srcId="{FB9F91F5-7D11-428E-A442-BF76F8525EBA}" destId="{D8340D1E-50B0-43E9-840C-FA6F91C0DD4F}" srcOrd="2" destOrd="0" presId="urn:microsoft.com/office/officeart/2005/8/layout/hList1"/>
    <dgm:cxn modelId="{6C21FC9B-114B-4DBF-AA7D-B46E591FF947}" type="presParOf" srcId="{D8340D1E-50B0-43E9-840C-FA6F91C0DD4F}" destId="{ED6D2462-4616-48A3-BBCA-9E5C33253A7B}" srcOrd="0" destOrd="0" presId="urn:microsoft.com/office/officeart/2005/8/layout/hList1"/>
    <dgm:cxn modelId="{23A7E91F-A4A6-4816-88B7-AB37D7C05E79}" type="presParOf" srcId="{D8340D1E-50B0-43E9-840C-FA6F91C0DD4F}" destId="{D55906F2-43E7-40D3-89EA-C20979775E3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58DCE-9382-4F7C-82F4-A39807C62B4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FB7F074-BC57-4EB6-82BA-A1A5A5054BA4}">
      <dgm:prSet phldrT="[Text]"/>
      <dgm:spPr/>
      <dgm:t>
        <a:bodyPr/>
        <a:lstStyle/>
        <a:p>
          <a:r>
            <a:rPr lang="en-US" smtClean="0"/>
            <a:t>Un framework</a:t>
          </a:r>
          <a:endParaRPr lang="en-US" dirty="0"/>
        </a:p>
      </dgm:t>
    </dgm:pt>
    <dgm:pt modelId="{7CF74CC0-5132-4E8D-B9BF-09FAD635DA16}" type="parTrans" cxnId="{A20038D1-B5C8-4F8E-9DAF-F58C6416B67D}">
      <dgm:prSet/>
      <dgm:spPr/>
      <dgm:t>
        <a:bodyPr/>
        <a:lstStyle/>
        <a:p>
          <a:endParaRPr lang="en-US"/>
        </a:p>
      </dgm:t>
    </dgm:pt>
    <dgm:pt modelId="{F74E2F58-65F2-4367-B194-FB0331C0FF2A}" type="sibTrans" cxnId="{A20038D1-B5C8-4F8E-9DAF-F58C6416B67D}">
      <dgm:prSet/>
      <dgm:spPr/>
      <dgm:t>
        <a:bodyPr/>
        <a:lstStyle/>
        <a:p>
          <a:endParaRPr lang="en-US"/>
        </a:p>
      </dgm:t>
    </dgm:pt>
    <dgm:pt modelId="{FAF9B560-ADA4-4ADD-B56B-AF199E3B0034}">
      <dgm:prSet/>
      <dgm:spPr/>
      <dgm:t>
        <a:bodyPr/>
        <a:lstStyle/>
        <a:p>
          <a:r>
            <a:rPr lang="en-US" smtClean="0"/>
            <a:t>Procesado y Analisis de ‘big data’</a:t>
          </a:r>
          <a:endParaRPr lang="en-US" dirty="0"/>
        </a:p>
      </dgm:t>
    </dgm:pt>
    <dgm:pt modelId="{19A68868-D011-4AF7-8C4D-EAEE58945DD7}" type="parTrans" cxnId="{2DABB1E0-C8C4-4802-A2BA-A128B7460C0F}">
      <dgm:prSet/>
      <dgm:spPr/>
      <dgm:t>
        <a:bodyPr/>
        <a:lstStyle/>
        <a:p>
          <a:endParaRPr lang="en-US"/>
        </a:p>
      </dgm:t>
    </dgm:pt>
    <dgm:pt modelId="{CF0AA87F-D412-4599-B61B-D64C7CD8D670}" type="sibTrans" cxnId="{2DABB1E0-C8C4-4802-A2BA-A128B7460C0F}">
      <dgm:prSet/>
      <dgm:spPr/>
      <dgm:t>
        <a:bodyPr/>
        <a:lstStyle/>
        <a:p>
          <a:endParaRPr lang="en-US"/>
        </a:p>
      </dgm:t>
    </dgm:pt>
    <dgm:pt modelId="{A80C2F86-CFA9-4A81-AA64-9E35A317EA53}">
      <dgm:prSet/>
      <dgm:spPr/>
      <dgm:t>
        <a:bodyPr/>
        <a:lstStyle/>
        <a:p>
          <a:r>
            <a:rPr lang="en-US" smtClean="0"/>
            <a:t>Computacion de datos locales</a:t>
          </a:r>
          <a:endParaRPr lang="en-US" dirty="0"/>
        </a:p>
      </dgm:t>
    </dgm:pt>
    <dgm:pt modelId="{A800535D-0D40-404C-BAE0-6E7D7761C7EA}" type="parTrans" cxnId="{4CE9B5BD-16EE-4740-9CE3-B4C92259C792}">
      <dgm:prSet/>
      <dgm:spPr/>
      <dgm:t>
        <a:bodyPr/>
        <a:lstStyle/>
        <a:p>
          <a:endParaRPr lang="en-US"/>
        </a:p>
      </dgm:t>
    </dgm:pt>
    <dgm:pt modelId="{C23A209E-C614-40FB-B0DD-EDC01B1098F1}" type="sibTrans" cxnId="{4CE9B5BD-16EE-4740-9CE3-B4C92259C792}">
      <dgm:prSet/>
      <dgm:spPr/>
      <dgm:t>
        <a:bodyPr/>
        <a:lstStyle/>
        <a:p>
          <a:endParaRPr lang="en-US"/>
        </a:p>
      </dgm:t>
    </dgm:pt>
    <dgm:pt modelId="{51A4CEE3-4F87-4940-8E06-B1540AEF1835}">
      <dgm:prSet/>
      <dgm:spPr/>
      <dgm:t>
        <a:bodyPr/>
        <a:lstStyle/>
        <a:p>
          <a:r>
            <a:rPr lang="en-US" smtClean="0"/>
            <a:t>Procesado paralelo</a:t>
          </a:r>
          <a:endParaRPr lang="en-US" dirty="0"/>
        </a:p>
      </dgm:t>
    </dgm:pt>
    <dgm:pt modelId="{B137A711-2A23-44E5-900F-BE92DB5D7FE8}" type="parTrans" cxnId="{780B0302-9979-4643-8204-D5A1BA9D9E88}">
      <dgm:prSet/>
      <dgm:spPr/>
      <dgm:t>
        <a:bodyPr/>
        <a:lstStyle/>
        <a:p>
          <a:endParaRPr lang="en-US"/>
        </a:p>
      </dgm:t>
    </dgm:pt>
    <dgm:pt modelId="{AADB6005-13CE-4B85-A722-B052DDC31275}" type="sibTrans" cxnId="{780B0302-9979-4643-8204-D5A1BA9D9E88}">
      <dgm:prSet/>
      <dgm:spPr/>
      <dgm:t>
        <a:bodyPr/>
        <a:lstStyle/>
        <a:p>
          <a:endParaRPr lang="en-US"/>
        </a:p>
      </dgm:t>
    </dgm:pt>
    <dgm:pt modelId="{5523F10B-1520-4049-8F5E-6EF30DD9DEA4}">
      <dgm:prSet/>
      <dgm:spPr/>
      <dgm:t>
        <a:bodyPr/>
        <a:lstStyle/>
        <a:p>
          <a:r>
            <a:rPr lang="en-US" smtClean="0"/>
            <a:t>Gestiona automáticamente los fallos</a:t>
          </a:r>
          <a:endParaRPr lang="en-US" dirty="0"/>
        </a:p>
      </dgm:t>
    </dgm:pt>
    <dgm:pt modelId="{CBF0DAC5-671A-4C5D-8108-BE56B9522851}" type="parTrans" cxnId="{DA0141E9-CE4F-4DDE-9258-1EF57F25A9F3}">
      <dgm:prSet/>
      <dgm:spPr/>
      <dgm:t>
        <a:bodyPr/>
        <a:lstStyle/>
        <a:p>
          <a:endParaRPr lang="en-US"/>
        </a:p>
      </dgm:t>
    </dgm:pt>
    <dgm:pt modelId="{6CDC308F-7BE9-433D-B1C6-4A7722F87FC8}" type="sibTrans" cxnId="{DA0141E9-CE4F-4DDE-9258-1EF57F25A9F3}">
      <dgm:prSet/>
      <dgm:spPr/>
      <dgm:t>
        <a:bodyPr/>
        <a:lstStyle/>
        <a:p>
          <a:endParaRPr lang="en-US"/>
        </a:p>
      </dgm:t>
    </dgm:pt>
    <dgm:pt modelId="{C52DC40C-035A-40D8-A369-EF0D535EED5E}">
      <dgm:prSet/>
      <dgm:spPr/>
      <dgm:t>
        <a:bodyPr/>
        <a:lstStyle/>
        <a:p>
          <a:r>
            <a:rPr lang="en-US" smtClean="0"/>
            <a:t>Java</a:t>
          </a:r>
          <a:endParaRPr lang="en-US" dirty="0"/>
        </a:p>
      </dgm:t>
    </dgm:pt>
    <dgm:pt modelId="{EE754CB2-8E13-4C5A-83F8-E3088F1AF4C1}" type="parTrans" cxnId="{FA8000B7-9AA8-4377-A2FB-C9AA02D80E75}">
      <dgm:prSet/>
      <dgm:spPr/>
      <dgm:t>
        <a:bodyPr/>
        <a:lstStyle/>
        <a:p>
          <a:endParaRPr lang="en-US"/>
        </a:p>
      </dgm:t>
    </dgm:pt>
    <dgm:pt modelId="{351468A3-58C2-46FE-82CA-9B83B405690B}" type="sibTrans" cxnId="{FA8000B7-9AA8-4377-A2FB-C9AA02D80E75}">
      <dgm:prSet/>
      <dgm:spPr/>
      <dgm:t>
        <a:bodyPr/>
        <a:lstStyle/>
        <a:p>
          <a:endParaRPr lang="en-US"/>
        </a:p>
      </dgm:t>
    </dgm:pt>
    <dgm:pt modelId="{191A798D-BBCD-4E6D-A319-46CA6CBE8A51}" type="pres">
      <dgm:prSet presAssocID="{AA758DCE-9382-4F7C-82F4-A39807C62B4D}" presName="Name0" presStyleCnt="0">
        <dgm:presLayoutVars>
          <dgm:chMax val="7"/>
          <dgm:chPref val="7"/>
          <dgm:dir/>
        </dgm:presLayoutVars>
      </dgm:prSet>
      <dgm:spPr/>
    </dgm:pt>
    <dgm:pt modelId="{038739F5-067E-4BCA-9404-6F3E23AEC3AE}" type="pres">
      <dgm:prSet presAssocID="{AA758DCE-9382-4F7C-82F4-A39807C62B4D}" presName="Name1" presStyleCnt="0"/>
      <dgm:spPr/>
    </dgm:pt>
    <dgm:pt modelId="{5F78C53A-53CE-493D-844B-5DD7CFA382F5}" type="pres">
      <dgm:prSet presAssocID="{AA758DCE-9382-4F7C-82F4-A39807C62B4D}" presName="cycle" presStyleCnt="0"/>
      <dgm:spPr/>
    </dgm:pt>
    <dgm:pt modelId="{9DA8C6B3-8354-4291-A6F7-C0B6F3586C8F}" type="pres">
      <dgm:prSet presAssocID="{AA758DCE-9382-4F7C-82F4-A39807C62B4D}" presName="srcNode" presStyleLbl="node1" presStyleIdx="0" presStyleCnt="6"/>
      <dgm:spPr/>
    </dgm:pt>
    <dgm:pt modelId="{64E7B3E7-3276-4386-BBA6-919C9C8D1C6F}" type="pres">
      <dgm:prSet presAssocID="{AA758DCE-9382-4F7C-82F4-A39807C62B4D}" presName="conn" presStyleLbl="parChTrans1D2" presStyleIdx="0" presStyleCnt="1"/>
      <dgm:spPr/>
    </dgm:pt>
    <dgm:pt modelId="{68DEDF0C-B98B-4127-A851-B2CE84BE5167}" type="pres">
      <dgm:prSet presAssocID="{AA758DCE-9382-4F7C-82F4-A39807C62B4D}" presName="extraNode" presStyleLbl="node1" presStyleIdx="0" presStyleCnt="6"/>
      <dgm:spPr/>
    </dgm:pt>
    <dgm:pt modelId="{BA855903-F786-49B6-9898-8E344DB00296}" type="pres">
      <dgm:prSet presAssocID="{AA758DCE-9382-4F7C-82F4-A39807C62B4D}" presName="dstNode" presStyleLbl="node1" presStyleIdx="0" presStyleCnt="6"/>
      <dgm:spPr/>
    </dgm:pt>
    <dgm:pt modelId="{F3687632-438A-45A3-B944-09BB5D0ED9DB}" type="pres">
      <dgm:prSet presAssocID="{9FB7F074-BC57-4EB6-82BA-A1A5A5054BA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95358-5AAC-4D62-8171-354E474CD0E7}" type="pres">
      <dgm:prSet presAssocID="{9FB7F074-BC57-4EB6-82BA-A1A5A5054BA4}" presName="accent_1" presStyleCnt="0"/>
      <dgm:spPr/>
    </dgm:pt>
    <dgm:pt modelId="{02E4A976-8563-4C26-9667-9B1DB00F2B6D}" type="pres">
      <dgm:prSet presAssocID="{9FB7F074-BC57-4EB6-82BA-A1A5A5054BA4}" presName="accentRepeatNode" presStyleLbl="solidFgAcc1" presStyleIdx="0" presStyleCnt="6"/>
      <dgm:spPr/>
    </dgm:pt>
    <dgm:pt modelId="{DAC51B32-FBFA-455B-96E3-141E59AB7F23}" type="pres">
      <dgm:prSet presAssocID="{FAF9B560-ADA4-4ADD-B56B-AF199E3B0034}" presName="text_2" presStyleLbl="node1" presStyleIdx="1" presStyleCnt="6">
        <dgm:presLayoutVars>
          <dgm:bulletEnabled val="1"/>
        </dgm:presLayoutVars>
      </dgm:prSet>
      <dgm:spPr/>
    </dgm:pt>
    <dgm:pt modelId="{94AC0036-DCFA-43F5-AB39-BEE09314970D}" type="pres">
      <dgm:prSet presAssocID="{FAF9B560-ADA4-4ADD-B56B-AF199E3B0034}" presName="accent_2" presStyleCnt="0"/>
      <dgm:spPr/>
    </dgm:pt>
    <dgm:pt modelId="{49145B58-2891-495B-9793-2F2E435FF8F1}" type="pres">
      <dgm:prSet presAssocID="{FAF9B560-ADA4-4ADD-B56B-AF199E3B0034}" presName="accentRepeatNode" presStyleLbl="solidFgAcc1" presStyleIdx="1" presStyleCnt="6"/>
      <dgm:spPr/>
    </dgm:pt>
    <dgm:pt modelId="{9C7F14BD-561C-4DD6-9A89-B777FDE8FDD6}" type="pres">
      <dgm:prSet presAssocID="{A80C2F86-CFA9-4A81-AA64-9E35A317EA53}" presName="text_3" presStyleLbl="node1" presStyleIdx="2" presStyleCnt="6">
        <dgm:presLayoutVars>
          <dgm:bulletEnabled val="1"/>
        </dgm:presLayoutVars>
      </dgm:prSet>
      <dgm:spPr/>
    </dgm:pt>
    <dgm:pt modelId="{E350FBC1-20AD-4109-B8EB-FDA768D2D207}" type="pres">
      <dgm:prSet presAssocID="{A80C2F86-CFA9-4A81-AA64-9E35A317EA53}" presName="accent_3" presStyleCnt="0"/>
      <dgm:spPr/>
    </dgm:pt>
    <dgm:pt modelId="{66EBE53F-0ACD-4D3A-8200-22D2BFCEF114}" type="pres">
      <dgm:prSet presAssocID="{A80C2F86-CFA9-4A81-AA64-9E35A317EA53}" presName="accentRepeatNode" presStyleLbl="solidFgAcc1" presStyleIdx="2" presStyleCnt="6"/>
      <dgm:spPr/>
    </dgm:pt>
    <dgm:pt modelId="{BA4FFFF5-D11A-4D67-BE2B-289135D9FF15}" type="pres">
      <dgm:prSet presAssocID="{51A4CEE3-4F87-4940-8E06-B1540AEF1835}" presName="text_4" presStyleLbl="node1" presStyleIdx="3" presStyleCnt="6">
        <dgm:presLayoutVars>
          <dgm:bulletEnabled val="1"/>
        </dgm:presLayoutVars>
      </dgm:prSet>
      <dgm:spPr/>
    </dgm:pt>
    <dgm:pt modelId="{0EA2E4BA-D7F3-455A-87BC-DADA6192364E}" type="pres">
      <dgm:prSet presAssocID="{51A4CEE3-4F87-4940-8E06-B1540AEF1835}" presName="accent_4" presStyleCnt="0"/>
      <dgm:spPr/>
    </dgm:pt>
    <dgm:pt modelId="{8713689E-0447-4B58-8043-6F77B4C0D4C6}" type="pres">
      <dgm:prSet presAssocID="{51A4CEE3-4F87-4940-8E06-B1540AEF1835}" presName="accentRepeatNode" presStyleLbl="solidFgAcc1" presStyleIdx="3" presStyleCnt="6"/>
      <dgm:spPr/>
    </dgm:pt>
    <dgm:pt modelId="{EA116881-28FF-45C9-9BFC-2915DDC83CBA}" type="pres">
      <dgm:prSet presAssocID="{5523F10B-1520-4049-8F5E-6EF30DD9DEA4}" presName="text_5" presStyleLbl="node1" presStyleIdx="4" presStyleCnt="6">
        <dgm:presLayoutVars>
          <dgm:bulletEnabled val="1"/>
        </dgm:presLayoutVars>
      </dgm:prSet>
      <dgm:spPr/>
    </dgm:pt>
    <dgm:pt modelId="{B7A22BDF-3980-4A62-9E36-2631FAE61106}" type="pres">
      <dgm:prSet presAssocID="{5523F10B-1520-4049-8F5E-6EF30DD9DEA4}" presName="accent_5" presStyleCnt="0"/>
      <dgm:spPr/>
    </dgm:pt>
    <dgm:pt modelId="{D609A9DC-D25E-461D-AEC4-3FB97E66EE1F}" type="pres">
      <dgm:prSet presAssocID="{5523F10B-1520-4049-8F5E-6EF30DD9DEA4}" presName="accentRepeatNode" presStyleLbl="solidFgAcc1" presStyleIdx="4" presStyleCnt="6"/>
      <dgm:spPr/>
    </dgm:pt>
    <dgm:pt modelId="{0AA3F5D9-E6B3-4478-B25B-43A536E6C642}" type="pres">
      <dgm:prSet presAssocID="{C52DC40C-035A-40D8-A369-EF0D535EED5E}" presName="text_6" presStyleLbl="node1" presStyleIdx="5" presStyleCnt="6">
        <dgm:presLayoutVars>
          <dgm:bulletEnabled val="1"/>
        </dgm:presLayoutVars>
      </dgm:prSet>
      <dgm:spPr/>
    </dgm:pt>
    <dgm:pt modelId="{6F88139D-40E3-423E-89D0-5FB4C57A2F79}" type="pres">
      <dgm:prSet presAssocID="{C52DC40C-035A-40D8-A369-EF0D535EED5E}" presName="accent_6" presStyleCnt="0"/>
      <dgm:spPr/>
    </dgm:pt>
    <dgm:pt modelId="{5B211E1C-94F8-4F88-A308-437BBBA1DCA8}" type="pres">
      <dgm:prSet presAssocID="{C52DC40C-035A-40D8-A369-EF0D535EED5E}" presName="accentRepeatNode" presStyleLbl="solidFgAcc1" presStyleIdx="5" presStyleCnt="6"/>
      <dgm:spPr/>
    </dgm:pt>
  </dgm:ptLst>
  <dgm:cxnLst>
    <dgm:cxn modelId="{A20038D1-B5C8-4F8E-9DAF-F58C6416B67D}" srcId="{AA758DCE-9382-4F7C-82F4-A39807C62B4D}" destId="{9FB7F074-BC57-4EB6-82BA-A1A5A5054BA4}" srcOrd="0" destOrd="0" parTransId="{7CF74CC0-5132-4E8D-B9BF-09FAD635DA16}" sibTransId="{F74E2F58-65F2-4367-B194-FB0331C0FF2A}"/>
    <dgm:cxn modelId="{C0C829DD-391F-4BDA-A17C-B86EA96447C0}" type="presOf" srcId="{9FB7F074-BC57-4EB6-82BA-A1A5A5054BA4}" destId="{F3687632-438A-45A3-B944-09BB5D0ED9DB}" srcOrd="0" destOrd="0" presId="urn:microsoft.com/office/officeart/2008/layout/VerticalCurvedList"/>
    <dgm:cxn modelId="{D40FE760-22C2-43BD-B77F-0721CED2A58F}" type="presOf" srcId="{5523F10B-1520-4049-8F5E-6EF30DD9DEA4}" destId="{EA116881-28FF-45C9-9BFC-2915DDC83CBA}" srcOrd="0" destOrd="0" presId="urn:microsoft.com/office/officeart/2008/layout/VerticalCurvedList"/>
    <dgm:cxn modelId="{FDE3DC73-0D0C-40E5-9241-A42F9CD65DC0}" type="presOf" srcId="{F74E2F58-65F2-4367-B194-FB0331C0FF2A}" destId="{64E7B3E7-3276-4386-BBA6-919C9C8D1C6F}" srcOrd="0" destOrd="0" presId="urn:microsoft.com/office/officeart/2008/layout/VerticalCurvedList"/>
    <dgm:cxn modelId="{4CE9B5BD-16EE-4740-9CE3-B4C92259C792}" srcId="{AA758DCE-9382-4F7C-82F4-A39807C62B4D}" destId="{A80C2F86-CFA9-4A81-AA64-9E35A317EA53}" srcOrd="2" destOrd="0" parTransId="{A800535D-0D40-404C-BAE0-6E7D7761C7EA}" sibTransId="{C23A209E-C614-40FB-B0DD-EDC01B1098F1}"/>
    <dgm:cxn modelId="{2DABB1E0-C8C4-4802-A2BA-A128B7460C0F}" srcId="{AA758DCE-9382-4F7C-82F4-A39807C62B4D}" destId="{FAF9B560-ADA4-4ADD-B56B-AF199E3B0034}" srcOrd="1" destOrd="0" parTransId="{19A68868-D011-4AF7-8C4D-EAEE58945DD7}" sibTransId="{CF0AA87F-D412-4599-B61B-D64C7CD8D670}"/>
    <dgm:cxn modelId="{780B0302-9979-4643-8204-D5A1BA9D9E88}" srcId="{AA758DCE-9382-4F7C-82F4-A39807C62B4D}" destId="{51A4CEE3-4F87-4940-8E06-B1540AEF1835}" srcOrd="3" destOrd="0" parTransId="{B137A711-2A23-44E5-900F-BE92DB5D7FE8}" sibTransId="{AADB6005-13CE-4B85-A722-B052DDC31275}"/>
    <dgm:cxn modelId="{00F8EE1B-548E-4D21-9143-DF58CBA866A2}" type="presOf" srcId="{AA758DCE-9382-4F7C-82F4-A39807C62B4D}" destId="{191A798D-BBCD-4E6D-A319-46CA6CBE8A51}" srcOrd="0" destOrd="0" presId="urn:microsoft.com/office/officeart/2008/layout/VerticalCurvedList"/>
    <dgm:cxn modelId="{FA8000B7-9AA8-4377-A2FB-C9AA02D80E75}" srcId="{AA758DCE-9382-4F7C-82F4-A39807C62B4D}" destId="{C52DC40C-035A-40D8-A369-EF0D535EED5E}" srcOrd="5" destOrd="0" parTransId="{EE754CB2-8E13-4C5A-83F8-E3088F1AF4C1}" sibTransId="{351468A3-58C2-46FE-82CA-9B83B405690B}"/>
    <dgm:cxn modelId="{94BC5724-4E1B-44E7-B8C9-2615586BE504}" type="presOf" srcId="{C52DC40C-035A-40D8-A369-EF0D535EED5E}" destId="{0AA3F5D9-E6B3-4478-B25B-43A536E6C642}" srcOrd="0" destOrd="0" presId="urn:microsoft.com/office/officeart/2008/layout/VerticalCurvedList"/>
    <dgm:cxn modelId="{32E67839-C3EB-43C2-A2DE-6D2ED326DDEC}" type="presOf" srcId="{A80C2F86-CFA9-4A81-AA64-9E35A317EA53}" destId="{9C7F14BD-561C-4DD6-9A89-B777FDE8FDD6}" srcOrd="0" destOrd="0" presId="urn:microsoft.com/office/officeart/2008/layout/VerticalCurvedList"/>
    <dgm:cxn modelId="{6EFB1C8E-07C1-4427-8A18-E8242927301B}" type="presOf" srcId="{51A4CEE3-4F87-4940-8E06-B1540AEF1835}" destId="{BA4FFFF5-D11A-4D67-BE2B-289135D9FF15}" srcOrd="0" destOrd="0" presId="urn:microsoft.com/office/officeart/2008/layout/VerticalCurvedList"/>
    <dgm:cxn modelId="{1B6061EE-10BA-45AA-A45D-D8385436E647}" type="presOf" srcId="{FAF9B560-ADA4-4ADD-B56B-AF199E3B0034}" destId="{DAC51B32-FBFA-455B-96E3-141E59AB7F23}" srcOrd="0" destOrd="0" presId="urn:microsoft.com/office/officeart/2008/layout/VerticalCurvedList"/>
    <dgm:cxn modelId="{DA0141E9-CE4F-4DDE-9258-1EF57F25A9F3}" srcId="{AA758DCE-9382-4F7C-82F4-A39807C62B4D}" destId="{5523F10B-1520-4049-8F5E-6EF30DD9DEA4}" srcOrd="4" destOrd="0" parTransId="{CBF0DAC5-671A-4C5D-8108-BE56B9522851}" sibTransId="{6CDC308F-7BE9-433D-B1C6-4A7722F87FC8}"/>
    <dgm:cxn modelId="{1D0ACC2E-DE91-4DF8-A6F2-00755C8D436D}" type="presParOf" srcId="{191A798D-BBCD-4E6D-A319-46CA6CBE8A51}" destId="{038739F5-067E-4BCA-9404-6F3E23AEC3AE}" srcOrd="0" destOrd="0" presId="urn:microsoft.com/office/officeart/2008/layout/VerticalCurvedList"/>
    <dgm:cxn modelId="{C3590CEA-86AA-4AF6-BA1E-530EB21CF937}" type="presParOf" srcId="{038739F5-067E-4BCA-9404-6F3E23AEC3AE}" destId="{5F78C53A-53CE-493D-844B-5DD7CFA382F5}" srcOrd="0" destOrd="0" presId="urn:microsoft.com/office/officeart/2008/layout/VerticalCurvedList"/>
    <dgm:cxn modelId="{255B0CE4-ABEB-4E48-BFE2-1E3FED2E31A6}" type="presParOf" srcId="{5F78C53A-53CE-493D-844B-5DD7CFA382F5}" destId="{9DA8C6B3-8354-4291-A6F7-C0B6F3586C8F}" srcOrd="0" destOrd="0" presId="urn:microsoft.com/office/officeart/2008/layout/VerticalCurvedList"/>
    <dgm:cxn modelId="{5BCC9F58-D681-41D9-8351-D2CAC3792903}" type="presParOf" srcId="{5F78C53A-53CE-493D-844B-5DD7CFA382F5}" destId="{64E7B3E7-3276-4386-BBA6-919C9C8D1C6F}" srcOrd="1" destOrd="0" presId="urn:microsoft.com/office/officeart/2008/layout/VerticalCurvedList"/>
    <dgm:cxn modelId="{29A43CC7-519D-462B-B5E5-AB7C566EBC14}" type="presParOf" srcId="{5F78C53A-53CE-493D-844B-5DD7CFA382F5}" destId="{68DEDF0C-B98B-4127-A851-B2CE84BE5167}" srcOrd="2" destOrd="0" presId="urn:microsoft.com/office/officeart/2008/layout/VerticalCurvedList"/>
    <dgm:cxn modelId="{C694AD49-A8B3-488A-ACE8-7EBCE5B9A6BE}" type="presParOf" srcId="{5F78C53A-53CE-493D-844B-5DD7CFA382F5}" destId="{BA855903-F786-49B6-9898-8E344DB00296}" srcOrd="3" destOrd="0" presId="urn:microsoft.com/office/officeart/2008/layout/VerticalCurvedList"/>
    <dgm:cxn modelId="{A1B497E4-C225-41F8-9167-D12592F031C4}" type="presParOf" srcId="{038739F5-067E-4BCA-9404-6F3E23AEC3AE}" destId="{F3687632-438A-45A3-B944-09BB5D0ED9DB}" srcOrd="1" destOrd="0" presId="urn:microsoft.com/office/officeart/2008/layout/VerticalCurvedList"/>
    <dgm:cxn modelId="{26A5E79C-C921-4B84-9FE3-A8AF6E3A9520}" type="presParOf" srcId="{038739F5-067E-4BCA-9404-6F3E23AEC3AE}" destId="{E2D95358-5AAC-4D62-8171-354E474CD0E7}" srcOrd="2" destOrd="0" presId="urn:microsoft.com/office/officeart/2008/layout/VerticalCurvedList"/>
    <dgm:cxn modelId="{115D87CC-B20B-4BA8-89E2-9ED7516184C2}" type="presParOf" srcId="{E2D95358-5AAC-4D62-8171-354E474CD0E7}" destId="{02E4A976-8563-4C26-9667-9B1DB00F2B6D}" srcOrd="0" destOrd="0" presId="urn:microsoft.com/office/officeart/2008/layout/VerticalCurvedList"/>
    <dgm:cxn modelId="{CADA0893-F61E-4E1C-B46B-BDC20EE5AEF3}" type="presParOf" srcId="{038739F5-067E-4BCA-9404-6F3E23AEC3AE}" destId="{DAC51B32-FBFA-455B-96E3-141E59AB7F23}" srcOrd="3" destOrd="0" presId="urn:microsoft.com/office/officeart/2008/layout/VerticalCurvedList"/>
    <dgm:cxn modelId="{90DEF62B-A8F3-44EE-906A-A4BECF875BE2}" type="presParOf" srcId="{038739F5-067E-4BCA-9404-6F3E23AEC3AE}" destId="{94AC0036-DCFA-43F5-AB39-BEE09314970D}" srcOrd="4" destOrd="0" presId="urn:microsoft.com/office/officeart/2008/layout/VerticalCurvedList"/>
    <dgm:cxn modelId="{095DF649-4567-4328-88F2-C53375EC0697}" type="presParOf" srcId="{94AC0036-DCFA-43F5-AB39-BEE09314970D}" destId="{49145B58-2891-495B-9793-2F2E435FF8F1}" srcOrd="0" destOrd="0" presId="urn:microsoft.com/office/officeart/2008/layout/VerticalCurvedList"/>
    <dgm:cxn modelId="{829E5CAE-8396-489E-ADCC-07D9DB60F283}" type="presParOf" srcId="{038739F5-067E-4BCA-9404-6F3E23AEC3AE}" destId="{9C7F14BD-561C-4DD6-9A89-B777FDE8FDD6}" srcOrd="5" destOrd="0" presId="urn:microsoft.com/office/officeart/2008/layout/VerticalCurvedList"/>
    <dgm:cxn modelId="{116C22B5-6B2E-4CB2-ADDE-704944A6DFCD}" type="presParOf" srcId="{038739F5-067E-4BCA-9404-6F3E23AEC3AE}" destId="{E350FBC1-20AD-4109-B8EB-FDA768D2D207}" srcOrd="6" destOrd="0" presId="urn:microsoft.com/office/officeart/2008/layout/VerticalCurvedList"/>
    <dgm:cxn modelId="{7D74D5F4-0B4A-4E5A-BD44-7C656048BFF6}" type="presParOf" srcId="{E350FBC1-20AD-4109-B8EB-FDA768D2D207}" destId="{66EBE53F-0ACD-4D3A-8200-22D2BFCEF114}" srcOrd="0" destOrd="0" presId="urn:microsoft.com/office/officeart/2008/layout/VerticalCurvedList"/>
    <dgm:cxn modelId="{A9455E86-DB5A-4CC4-8B4E-7AE42314824F}" type="presParOf" srcId="{038739F5-067E-4BCA-9404-6F3E23AEC3AE}" destId="{BA4FFFF5-D11A-4D67-BE2B-289135D9FF15}" srcOrd="7" destOrd="0" presId="urn:microsoft.com/office/officeart/2008/layout/VerticalCurvedList"/>
    <dgm:cxn modelId="{C29E092E-7D0F-48C6-B66C-BC51C43715AD}" type="presParOf" srcId="{038739F5-067E-4BCA-9404-6F3E23AEC3AE}" destId="{0EA2E4BA-D7F3-455A-87BC-DADA6192364E}" srcOrd="8" destOrd="0" presId="urn:microsoft.com/office/officeart/2008/layout/VerticalCurvedList"/>
    <dgm:cxn modelId="{89C509EE-1E63-4CEF-BDB5-5D07606B0391}" type="presParOf" srcId="{0EA2E4BA-D7F3-455A-87BC-DADA6192364E}" destId="{8713689E-0447-4B58-8043-6F77B4C0D4C6}" srcOrd="0" destOrd="0" presId="urn:microsoft.com/office/officeart/2008/layout/VerticalCurvedList"/>
    <dgm:cxn modelId="{BF3B22F1-7608-4C1A-A0F2-910C27B9831C}" type="presParOf" srcId="{038739F5-067E-4BCA-9404-6F3E23AEC3AE}" destId="{EA116881-28FF-45C9-9BFC-2915DDC83CBA}" srcOrd="9" destOrd="0" presId="urn:microsoft.com/office/officeart/2008/layout/VerticalCurvedList"/>
    <dgm:cxn modelId="{37893947-E97C-4DEB-B175-8A52A62EE390}" type="presParOf" srcId="{038739F5-067E-4BCA-9404-6F3E23AEC3AE}" destId="{B7A22BDF-3980-4A62-9E36-2631FAE61106}" srcOrd="10" destOrd="0" presId="urn:microsoft.com/office/officeart/2008/layout/VerticalCurvedList"/>
    <dgm:cxn modelId="{5B0EB48C-B3D7-490B-A9B3-48BBF07E47DB}" type="presParOf" srcId="{B7A22BDF-3980-4A62-9E36-2631FAE61106}" destId="{D609A9DC-D25E-461D-AEC4-3FB97E66EE1F}" srcOrd="0" destOrd="0" presId="urn:microsoft.com/office/officeart/2008/layout/VerticalCurvedList"/>
    <dgm:cxn modelId="{AA91F1D6-5949-45F1-86E4-36FEC6AB55CF}" type="presParOf" srcId="{038739F5-067E-4BCA-9404-6F3E23AEC3AE}" destId="{0AA3F5D9-E6B3-4478-B25B-43A536E6C642}" srcOrd="11" destOrd="0" presId="urn:microsoft.com/office/officeart/2008/layout/VerticalCurvedList"/>
    <dgm:cxn modelId="{32FC3409-92CB-40BF-A621-F3017C527603}" type="presParOf" srcId="{038739F5-067E-4BCA-9404-6F3E23AEC3AE}" destId="{6F88139D-40E3-423E-89D0-5FB4C57A2F79}" srcOrd="12" destOrd="0" presId="urn:microsoft.com/office/officeart/2008/layout/VerticalCurvedList"/>
    <dgm:cxn modelId="{2F8A1378-9B54-4B0B-A8AE-7A5893EB3DF6}" type="presParOf" srcId="{6F88139D-40E3-423E-89D0-5FB4C57A2F79}" destId="{5B211E1C-94F8-4F88-A308-437BBBA1DC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465A1-66DE-4666-A7AC-31EA1E18A337}">
      <dsp:nvSpPr>
        <dsp:cNvPr id="0" name=""/>
        <dsp:cNvSpPr/>
      </dsp:nvSpPr>
      <dsp:spPr>
        <a:xfrm>
          <a:off x="39" y="17057"/>
          <a:ext cx="3748938" cy="748800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err="1" smtClean="0"/>
            <a:t>MapReduce</a:t>
          </a:r>
          <a:endParaRPr lang="en-US" sz="2600" kern="1200" dirty="0"/>
        </a:p>
      </dsp:txBody>
      <dsp:txXfrm>
        <a:off x="39" y="17057"/>
        <a:ext cx="3748938" cy="748800"/>
      </dsp:txXfrm>
    </dsp:sp>
    <dsp:sp modelId="{ABB47F13-FA28-4E58-9D50-C20C5E9124E0}">
      <dsp:nvSpPr>
        <dsp:cNvPr id="0" name=""/>
        <dsp:cNvSpPr/>
      </dsp:nvSpPr>
      <dsp:spPr>
        <a:xfrm>
          <a:off x="39" y="765857"/>
          <a:ext cx="3748938" cy="273993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Divide </a:t>
          </a:r>
          <a:r>
            <a:rPr lang="en-US" sz="2600" kern="1200" dirty="0" err="1" smtClean="0"/>
            <a:t>las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tareas</a:t>
          </a:r>
          <a:r>
            <a:rPr lang="en-US" sz="2600" kern="1200" dirty="0" smtClean="0"/>
            <a:t> entre </a:t>
          </a:r>
          <a:r>
            <a:rPr lang="en-US" sz="2600" kern="1200" dirty="0" err="1" smtClean="0"/>
            <a:t>procesadores</a:t>
          </a:r>
          <a:r>
            <a:rPr lang="en-US" sz="2600" kern="1200" dirty="0" smtClean="0"/>
            <a:t> ‘</a:t>
          </a:r>
          <a:r>
            <a:rPr lang="en-US" sz="2600" kern="1200" dirty="0" err="1" smtClean="0"/>
            <a:t>cercanos</a:t>
          </a:r>
          <a:r>
            <a:rPr lang="en-US" sz="2600" kern="1200" dirty="0" smtClean="0"/>
            <a:t>’ a los </a:t>
          </a:r>
          <a:r>
            <a:rPr lang="en-US" sz="2600" kern="1200" dirty="0" err="1" smtClean="0"/>
            <a:t>datos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kern="1200" dirty="0" smtClean="0"/>
            <a:t>Compone los resultados</a:t>
          </a:r>
          <a:endParaRPr lang="en-US" sz="2600" kern="1200" dirty="0"/>
        </a:p>
      </dsp:txBody>
      <dsp:txXfrm>
        <a:off x="39" y="765857"/>
        <a:ext cx="3748938" cy="2739938"/>
      </dsp:txXfrm>
    </dsp:sp>
    <dsp:sp modelId="{ED6D2462-4616-48A3-BBCA-9E5C33253A7B}">
      <dsp:nvSpPr>
        <dsp:cNvPr id="0" name=""/>
        <dsp:cNvSpPr/>
      </dsp:nvSpPr>
      <dsp:spPr>
        <a:xfrm>
          <a:off x="4273829" y="17057"/>
          <a:ext cx="3748938" cy="748800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HDFS</a:t>
          </a:r>
          <a:endParaRPr lang="en-US" sz="2600" kern="1200" dirty="0"/>
        </a:p>
      </dsp:txBody>
      <dsp:txXfrm>
        <a:off x="4273829" y="17057"/>
        <a:ext cx="3748938" cy="748800"/>
      </dsp:txXfrm>
    </dsp:sp>
    <dsp:sp modelId="{D55906F2-43E7-40D3-89EA-C20979775E3E}">
      <dsp:nvSpPr>
        <dsp:cNvPr id="0" name=""/>
        <dsp:cNvSpPr/>
      </dsp:nvSpPr>
      <dsp:spPr>
        <a:xfrm>
          <a:off x="4273829" y="765857"/>
          <a:ext cx="3748938" cy="273993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/>
            <a:t>Almacenamiento</a:t>
          </a:r>
          <a:r>
            <a:rPr lang="en-US" sz="2600" kern="1200" dirty="0" smtClean="0"/>
            <a:t> </a:t>
          </a:r>
          <a:r>
            <a:rPr lang="en-US" sz="2600" kern="1200" dirty="0" err="1" smtClean="0"/>
            <a:t>distribuido</a:t>
          </a:r>
          <a:endParaRPr lang="en-US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kern="1200" dirty="0" smtClean="0"/>
            <a:t>Auto-reparable</a:t>
          </a:r>
          <a:endParaRPr lang="en-US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 smtClean="0"/>
            <a:t>Redundante</a:t>
          </a:r>
          <a:endParaRPr lang="en-US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kern="1200" dirty="0" smtClean="0"/>
            <a:t>Nodo maestro (</a:t>
          </a:r>
          <a:r>
            <a:rPr lang="es-ES" sz="2600" kern="1200" dirty="0" err="1" smtClean="0"/>
            <a:t>NameNode</a:t>
          </a:r>
          <a:r>
            <a:rPr lang="es-ES" sz="2600" kern="1200" dirty="0" smtClean="0"/>
            <a:t>)</a:t>
          </a:r>
          <a:endParaRPr lang="en-US" sz="2600" kern="1200" dirty="0" smtClean="0"/>
        </a:p>
      </dsp:txBody>
      <dsp:txXfrm>
        <a:off x="4273829" y="765857"/>
        <a:ext cx="3748938" cy="2739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7B3E7-3276-4386-BBA6-919C9C8D1C6F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87632-438A-45A3-B944-09BB5D0ED9DB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Un framework</a:t>
          </a:r>
          <a:endParaRPr lang="en-US" sz="2900" kern="1200" dirty="0"/>
        </a:p>
      </dsp:txBody>
      <dsp:txXfrm>
        <a:off x="434398" y="285347"/>
        <a:ext cx="7617019" cy="570477"/>
      </dsp:txXfrm>
    </dsp:sp>
    <dsp:sp modelId="{02E4A976-8563-4C26-9667-9B1DB00F2B6D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51B32-FBFA-455B-96E3-141E59AB7F23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Procesado y Analisis de ‘big data’</a:t>
          </a:r>
          <a:endParaRPr lang="en-US" sz="2900" kern="1200" dirty="0"/>
        </a:p>
      </dsp:txBody>
      <dsp:txXfrm>
        <a:off x="903654" y="1140954"/>
        <a:ext cx="7147763" cy="570477"/>
      </dsp:txXfrm>
    </dsp:sp>
    <dsp:sp modelId="{49145B58-2891-495B-9793-2F2E435FF8F1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F14BD-561C-4DD6-9A89-B777FDE8FDD6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Computacion de datos locales</a:t>
          </a:r>
          <a:endParaRPr lang="en-US" sz="2900" kern="1200" dirty="0"/>
        </a:p>
      </dsp:txBody>
      <dsp:txXfrm>
        <a:off x="1118233" y="1996562"/>
        <a:ext cx="6933183" cy="570477"/>
      </dsp:txXfrm>
    </dsp:sp>
    <dsp:sp modelId="{66EBE53F-0ACD-4D3A-8200-22D2BFCEF114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FFFF5-D11A-4D67-BE2B-289135D9FF15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Procesado paralelo</a:t>
          </a:r>
          <a:endParaRPr lang="en-US" sz="2900" kern="1200" dirty="0"/>
        </a:p>
      </dsp:txBody>
      <dsp:txXfrm>
        <a:off x="1118233" y="2851627"/>
        <a:ext cx="6933183" cy="570477"/>
      </dsp:txXfrm>
    </dsp:sp>
    <dsp:sp modelId="{8713689E-0447-4B58-8043-6F77B4C0D4C6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16881-28FF-45C9-9BFC-2915DDC83CBA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Gestiona automáticamente los fallos</a:t>
          </a:r>
          <a:endParaRPr lang="en-US" sz="2900" kern="1200" dirty="0"/>
        </a:p>
      </dsp:txBody>
      <dsp:txXfrm>
        <a:off x="903654" y="3707235"/>
        <a:ext cx="7147763" cy="570477"/>
      </dsp:txXfrm>
    </dsp:sp>
    <dsp:sp modelId="{D609A9DC-D25E-461D-AEC4-3FB97E66EE1F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3F5D9-E6B3-4478-B25B-43A536E6C642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Java</a:t>
          </a:r>
          <a:endParaRPr lang="en-US" sz="2900" kern="1200" dirty="0"/>
        </a:p>
      </dsp:txBody>
      <dsp:txXfrm>
        <a:off x="434398" y="4562842"/>
        <a:ext cx="7617019" cy="570477"/>
      </dsp:txXfrm>
    </dsp:sp>
    <dsp:sp modelId="{5B211E1C-94F8-4F88-A308-437BBBA1DCA8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0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D1147-12B0-476B-80BB-CFED754F487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19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D1147-12B0-476B-80BB-CFED754F487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51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D1147-12B0-476B-80BB-CFED754F487D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19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361" y="1097281"/>
            <a:ext cx="11284904" cy="2606040"/>
          </a:xfrm>
        </p:spPr>
        <p:txBody>
          <a:bodyPr anchor="b"/>
          <a:lstStyle>
            <a:lvl1pPr algn="l">
              <a:defRPr sz="6000" baseline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361" y="3789998"/>
            <a:ext cx="11284904" cy="446336"/>
          </a:xfrm>
        </p:spPr>
        <p:txBody>
          <a:bodyPr/>
          <a:lstStyle>
            <a:lvl1pPr marL="0" indent="0" algn="l">
              <a:buNone/>
              <a:defRPr sz="2400" b="1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6736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377441" y="5176520"/>
            <a:ext cx="1808480" cy="131673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 smtClean="0"/>
              <a:t>Company /</a:t>
            </a:r>
            <a:r>
              <a:rPr lang="es-ES" dirty="0" err="1" smtClean="0"/>
              <a:t>Community</a:t>
            </a:r>
            <a:r>
              <a:rPr lang="es-ES" dirty="0" smtClean="0"/>
              <a:t> Logo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67361" y="4261291"/>
            <a:ext cx="11284904" cy="485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US" sz="1600"/>
            </a:lvl5pPr>
          </a:lstStyle>
          <a:p>
            <a:pPr marL="0" lvl="0" indent="0"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2050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730" y="4876269"/>
            <a:ext cx="2395535" cy="161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4775199" y="5424302"/>
            <a:ext cx="4581531" cy="10689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3200" dirty="0" smtClean="0"/>
              <a:t>#</a:t>
            </a:r>
            <a:r>
              <a:rPr lang="es-ES" sz="3200" dirty="0" err="1" smtClean="0"/>
              <a:t>GlobalAzure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729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bel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512597" y="922639"/>
            <a:ext cx="5025065" cy="501540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84099" tIns="1042555" rIns="1481525" bIns="1042555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85" fontAlgn="base">
              <a:lnSpc>
                <a:spcPct val="100000"/>
              </a:lnSpc>
              <a:spcAft>
                <a:spcPct val="0"/>
              </a:spcAft>
            </a:pP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Click to edit Master title style</a:t>
            </a:r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2825" y="4261018"/>
            <a:ext cx="5583104" cy="1084784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583" kern="1200" spc="-71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2825" y="995433"/>
            <a:ext cx="5583104" cy="2861937"/>
          </a:xfrm>
        </p:spPr>
        <p:txBody>
          <a:bodyPr wrap="square" anchor="b">
            <a:spAutoFit/>
          </a:bodyPr>
          <a:lstStyle>
            <a:lvl1pPr marL="0" indent="0">
              <a:buNone/>
              <a:defRPr sz="6666" spc="-15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074" name="Picture 2" descr="http://global.azurebootcamp.net/wp-content/uploads/2014/11/2015-logo-inverted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98" y="5720598"/>
            <a:ext cx="1317625" cy="8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9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512597" y="922639"/>
            <a:ext cx="8133692" cy="501540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84099" tIns="1042555" rIns="1481525" bIns="1042555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85" fontAlgn="base">
              <a:lnSpc>
                <a:spcPct val="100000"/>
              </a:lnSpc>
              <a:spcAft>
                <a:spcPct val="0"/>
              </a:spcAft>
            </a:pPr>
            <a:r>
              <a:rPr lang="en-US" sz="13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Thanks!</a:t>
            </a:r>
            <a:endParaRPr lang="en-US" sz="13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2" descr="http://global.azurebootcamp.net/wp-content/uploads/2014/11/2015-logo-inverted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98" y="5720598"/>
            <a:ext cx="1317625" cy="8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2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 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Global sponsors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 bwMode="black">
          <a:xfrm>
            <a:off x="0" y="5764696"/>
            <a:ext cx="12192000" cy="1093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1802676"/>
            <a:ext cx="10515601" cy="3825334"/>
          </a:xfrm>
          <a:prstGeom prst="rect">
            <a:avLst/>
          </a:prstGeom>
        </p:spPr>
      </p:pic>
      <p:pic>
        <p:nvPicPr>
          <p:cNvPr id="19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01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ocal 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Local Sponsors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 bwMode="black">
          <a:xfrm>
            <a:off x="0" y="5764696"/>
            <a:ext cx="12192000" cy="1093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133" y="160175"/>
            <a:ext cx="11273733" cy="5479828"/>
          </a:xfrm>
          <a:prstGeom prst="rect">
            <a:avLst/>
          </a:prstGeom>
        </p:spPr>
      </p:pic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5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11151916" cy="40671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0214" y="1692656"/>
            <a:ext cx="9078666" cy="1131079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Clr>
                <a:srgbClr val="00B0F0"/>
              </a:buClr>
              <a:buFont typeface="Wingdings" panose="05000000000000000000" pitchFamily="2" charset="2"/>
              <a:buChar char="ü"/>
              <a:defRPr lang="en-US" sz="4000" spc="-10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Clr>
                <a:srgbClr val="00B0F0"/>
              </a:buClr>
              <a:buFont typeface="Wingdings" panose="05000000000000000000" pitchFamily="2" charset="2"/>
              <a:buChar char="ü"/>
              <a:defRPr lang="en-US" sz="2000" spc="-5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 dirty="0" smtClean="0"/>
              <a:t>Click to edit Master text styles</a:t>
            </a:r>
          </a:p>
          <a:p>
            <a:pPr marL="3175" lvl="1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Freeform 105"/>
          <p:cNvSpPr>
            <a:spLocks/>
          </p:cNvSpPr>
          <p:nvPr userDrawn="1"/>
        </p:nvSpPr>
        <p:spPr bwMode="black">
          <a:xfrm rot="20565484" flipH="1">
            <a:off x="863642" y="1107755"/>
            <a:ext cx="850859" cy="193372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4286 w 10000"/>
              <a:gd name="connsiteY12" fmla="*/ 2907 h 10000"/>
              <a:gd name="connsiteX13" fmla="*/ 2619 w 10000"/>
              <a:gd name="connsiteY13" fmla="*/ 2907 h 10000"/>
              <a:gd name="connsiteX14" fmla="*/ 2619 w 10000"/>
              <a:gd name="connsiteY14" fmla="*/ 6279 h 10000"/>
              <a:gd name="connsiteX15" fmla="*/ 5238 w 10000"/>
              <a:gd name="connsiteY15" fmla="*/ 7558 h 10000"/>
              <a:gd name="connsiteX16" fmla="*/ 7619 w 10000"/>
              <a:gd name="connsiteY16" fmla="*/ 6279 h 10000"/>
              <a:gd name="connsiteX17" fmla="*/ 7619 w 10000"/>
              <a:gd name="connsiteY17" fmla="*/ 1860 h 10000"/>
              <a:gd name="connsiteX18" fmla="*/ 7619 w 10000"/>
              <a:gd name="connsiteY18" fmla="*/ 1860 h 10000"/>
              <a:gd name="connsiteX19" fmla="*/ 3810 w 10000"/>
              <a:gd name="connsiteY19" fmla="*/ 0 h 10000"/>
              <a:gd name="connsiteX20" fmla="*/ 0 w 10000"/>
              <a:gd name="connsiteY20" fmla="*/ 1860 h 10000"/>
              <a:gd name="connsiteX21" fmla="*/ 0 w 10000"/>
              <a:gd name="connsiteY21" fmla="*/ 7558 h 10000"/>
              <a:gd name="connsiteX22" fmla="*/ 5000 w 10000"/>
              <a:gd name="connsiteY22" fmla="*/ 10000 h 10000"/>
              <a:gd name="connsiteX23" fmla="*/ 10000 w 10000"/>
              <a:gd name="connsiteY23" fmla="*/ 7558 h 10000"/>
              <a:gd name="connsiteX24" fmla="*/ 10000 w 10000"/>
              <a:gd name="connsiteY24" fmla="*/ 7558 h 10000"/>
              <a:gd name="connsiteX25" fmla="*/ 10000 w 10000"/>
              <a:gd name="connsiteY25" fmla="*/ 3140 h 10000"/>
              <a:gd name="connsiteX26" fmla="*/ 9048 w 10000"/>
              <a:gd name="connsiteY26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2619 w 10000"/>
              <a:gd name="connsiteY12" fmla="*/ 2907 h 10000"/>
              <a:gd name="connsiteX13" fmla="*/ 2619 w 10000"/>
              <a:gd name="connsiteY13" fmla="*/ 6279 h 10000"/>
              <a:gd name="connsiteX14" fmla="*/ 5238 w 10000"/>
              <a:gd name="connsiteY14" fmla="*/ 7558 h 10000"/>
              <a:gd name="connsiteX15" fmla="*/ 7619 w 10000"/>
              <a:gd name="connsiteY15" fmla="*/ 6279 h 10000"/>
              <a:gd name="connsiteX16" fmla="*/ 7619 w 10000"/>
              <a:gd name="connsiteY16" fmla="*/ 1860 h 10000"/>
              <a:gd name="connsiteX17" fmla="*/ 7619 w 10000"/>
              <a:gd name="connsiteY17" fmla="*/ 1860 h 10000"/>
              <a:gd name="connsiteX18" fmla="*/ 3810 w 10000"/>
              <a:gd name="connsiteY18" fmla="*/ 0 h 10000"/>
              <a:gd name="connsiteX19" fmla="*/ 0 w 10000"/>
              <a:gd name="connsiteY19" fmla="*/ 1860 h 10000"/>
              <a:gd name="connsiteX20" fmla="*/ 0 w 10000"/>
              <a:gd name="connsiteY20" fmla="*/ 7558 h 10000"/>
              <a:gd name="connsiteX21" fmla="*/ 5000 w 10000"/>
              <a:gd name="connsiteY21" fmla="*/ 10000 h 10000"/>
              <a:gd name="connsiteX22" fmla="*/ 10000 w 10000"/>
              <a:gd name="connsiteY22" fmla="*/ 7558 h 10000"/>
              <a:gd name="connsiteX23" fmla="*/ 10000 w 10000"/>
              <a:gd name="connsiteY23" fmla="*/ 7558 h 10000"/>
              <a:gd name="connsiteX24" fmla="*/ 10000 w 10000"/>
              <a:gd name="connsiteY24" fmla="*/ 3140 h 10000"/>
              <a:gd name="connsiteX25" fmla="*/ 9048 w 10000"/>
              <a:gd name="connsiteY25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2619 w 10000"/>
              <a:gd name="connsiteY12" fmla="*/ 6279 h 10000"/>
              <a:gd name="connsiteX13" fmla="*/ 5238 w 10000"/>
              <a:gd name="connsiteY13" fmla="*/ 7558 h 10000"/>
              <a:gd name="connsiteX14" fmla="*/ 7619 w 10000"/>
              <a:gd name="connsiteY14" fmla="*/ 6279 h 10000"/>
              <a:gd name="connsiteX15" fmla="*/ 7619 w 10000"/>
              <a:gd name="connsiteY15" fmla="*/ 1860 h 10000"/>
              <a:gd name="connsiteX16" fmla="*/ 7619 w 10000"/>
              <a:gd name="connsiteY16" fmla="*/ 1860 h 10000"/>
              <a:gd name="connsiteX17" fmla="*/ 3810 w 10000"/>
              <a:gd name="connsiteY17" fmla="*/ 0 h 10000"/>
              <a:gd name="connsiteX18" fmla="*/ 0 w 10000"/>
              <a:gd name="connsiteY18" fmla="*/ 1860 h 10000"/>
              <a:gd name="connsiteX19" fmla="*/ 0 w 10000"/>
              <a:gd name="connsiteY19" fmla="*/ 7558 h 10000"/>
              <a:gd name="connsiteX20" fmla="*/ 5000 w 10000"/>
              <a:gd name="connsiteY20" fmla="*/ 10000 h 10000"/>
              <a:gd name="connsiteX21" fmla="*/ 10000 w 10000"/>
              <a:gd name="connsiteY21" fmla="*/ 7558 h 10000"/>
              <a:gd name="connsiteX22" fmla="*/ 10000 w 10000"/>
              <a:gd name="connsiteY22" fmla="*/ 7558 h 10000"/>
              <a:gd name="connsiteX23" fmla="*/ 10000 w 10000"/>
              <a:gd name="connsiteY23" fmla="*/ 3140 h 10000"/>
              <a:gd name="connsiteX24" fmla="*/ 9048 w 10000"/>
              <a:gd name="connsiteY24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2619 w 10000"/>
              <a:gd name="connsiteY11" fmla="*/ 6279 h 10000"/>
              <a:gd name="connsiteX12" fmla="*/ 5238 w 10000"/>
              <a:gd name="connsiteY12" fmla="*/ 7558 h 10000"/>
              <a:gd name="connsiteX13" fmla="*/ 7619 w 10000"/>
              <a:gd name="connsiteY13" fmla="*/ 6279 h 10000"/>
              <a:gd name="connsiteX14" fmla="*/ 7619 w 10000"/>
              <a:gd name="connsiteY14" fmla="*/ 1860 h 10000"/>
              <a:gd name="connsiteX15" fmla="*/ 7619 w 10000"/>
              <a:gd name="connsiteY15" fmla="*/ 1860 h 10000"/>
              <a:gd name="connsiteX16" fmla="*/ 3810 w 10000"/>
              <a:gd name="connsiteY16" fmla="*/ 0 h 10000"/>
              <a:gd name="connsiteX17" fmla="*/ 0 w 10000"/>
              <a:gd name="connsiteY17" fmla="*/ 1860 h 10000"/>
              <a:gd name="connsiteX18" fmla="*/ 0 w 10000"/>
              <a:gd name="connsiteY18" fmla="*/ 7558 h 10000"/>
              <a:gd name="connsiteX19" fmla="*/ 5000 w 10000"/>
              <a:gd name="connsiteY19" fmla="*/ 10000 h 10000"/>
              <a:gd name="connsiteX20" fmla="*/ 10000 w 10000"/>
              <a:gd name="connsiteY20" fmla="*/ 7558 h 10000"/>
              <a:gd name="connsiteX21" fmla="*/ 10000 w 10000"/>
              <a:gd name="connsiteY21" fmla="*/ 7558 h 10000"/>
              <a:gd name="connsiteX22" fmla="*/ 10000 w 10000"/>
              <a:gd name="connsiteY22" fmla="*/ 3140 h 10000"/>
              <a:gd name="connsiteX23" fmla="*/ 9048 w 10000"/>
              <a:gd name="connsiteY23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5238 w 10000"/>
              <a:gd name="connsiteY11" fmla="*/ 7558 h 10000"/>
              <a:gd name="connsiteX12" fmla="*/ 7619 w 10000"/>
              <a:gd name="connsiteY12" fmla="*/ 6279 h 10000"/>
              <a:gd name="connsiteX13" fmla="*/ 7619 w 10000"/>
              <a:gd name="connsiteY13" fmla="*/ 1860 h 10000"/>
              <a:gd name="connsiteX14" fmla="*/ 7619 w 10000"/>
              <a:gd name="connsiteY14" fmla="*/ 1860 h 10000"/>
              <a:gd name="connsiteX15" fmla="*/ 3810 w 10000"/>
              <a:gd name="connsiteY15" fmla="*/ 0 h 10000"/>
              <a:gd name="connsiteX16" fmla="*/ 0 w 10000"/>
              <a:gd name="connsiteY16" fmla="*/ 1860 h 10000"/>
              <a:gd name="connsiteX17" fmla="*/ 0 w 10000"/>
              <a:gd name="connsiteY17" fmla="*/ 7558 h 10000"/>
              <a:gd name="connsiteX18" fmla="*/ 5000 w 10000"/>
              <a:gd name="connsiteY18" fmla="*/ 10000 h 10000"/>
              <a:gd name="connsiteX19" fmla="*/ 10000 w 10000"/>
              <a:gd name="connsiteY19" fmla="*/ 7558 h 10000"/>
              <a:gd name="connsiteX20" fmla="*/ 10000 w 10000"/>
              <a:gd name="connsiteY20" fmla="*/ 7558 h 10000"/>
              <a:gd name="connsiteX21" fmla="*/ 10000 w 10000"/>
              <a:gd name="connsiteY21" fmla="*/ 3140 h 10000"/>
              <a:gd name="connsiteX22" fmla="*/ 9048 w 10000"/>
              <a:gd name="connsiteY22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7558 h 10000"/>
              <a:gd name="connsiteX11" fmla="*/ 7619 w 10000"/>
              <a:gd name="connsiteY11" fmla="*/ 6279 h 10000"/>
              <a:gd name="connsiteX12" fmla="*/ 7619 w 10000"/>
              <a:gd name="connsiteY12" fmla="*/ 1860 h 10000"/>
              <a:gd name="connsiteX13" fmla="*/ 7619 w 10000"/>
              <a:gd name="connsiteY13" fmla="*/ 1860 h 10000"/>
              <a:gd name="connsiteX14" fmla="*/ 3810 w 10000"/>
              <a:gd name="connsiteY14" fmla="*/ 0 h 10000"/>
              <a:gd name="connsiteX15" fmla="*/ 0 w 10000"/>
              <a:gd name="connsiteY15" fmla="*/ 1860 h 10000"/>
              <a:gd name="connsiteX16" fmla="*/ 0 w 10000"/>
              <a:gd name="connsiteY16" fmla="*/ 7558 h 10000"/>
              <a:gd name="connsiteX17" fmla="*/ 5000 w 10000"/>
              <a:gd name="connsiteY17" fmla="*/ 10000 h 10000"/>
              <a:gd name="connsiteX18" fmla="*/ 10000 w 10000"/>
              <a:gd name="connsiteY18" fmla="*/ 7558 h 10000"/>
              <a:gd name="connsiteX19" fmla="*/ 10000 w 10000"/>
              <a:gd name="connsiteY19" fmla="*/ 7558 h 10000"/>
              <a:gd name="connsiteX20" fmla="*/ 10000 w 10000"/>
              <a:gd name="connsiteY20" fmla="*/ 3140 h 10000"/>
              <a:gd name="connsiteX21" fmla="*/ 9048 w 10000"/>
              <a:gd name="connsiteY21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238 w 10000"/>
              <a:gd name="connsiteY9" fmla="*/ 7558 h 10000"/>
              <a:gd name="connsiteX10" fmla="*/ 7619 w 10000"/>
              <a:gd name="connsiteY10" fmla="*/ 6279 h 10000"/>
              <a:gd name="connsiteX11" fmla="*/ 7619 w 10000"/>
              <a:gd name="connsiteY11" fmla="*/ 1860 h 10000"/>
              <a:gd name="connsiteX12" fmla="*/ 7619 w 10000"/>
              <a:gd name="connsiteY12" fmla="*/ 1860 h 10000"/>
              <a:gd name="connsiteX13" fmla="*/ 3810 w 10000"/>
              <a:gd name="connsiteY13" fmla="*/ 0 h 10000"/>
              <a:gd name="connsiteX14" fmla="*/ 0 w 10000"/>
              <a:gd name="connsiteY14" fmla="*/ 1860 h 10000"/>
              <a:gd name="connsiteX15" fmla="*/ 0 w 10000"/>
              <a:gd name="connsiteY15" fmla="*/ 7558 h 10000"/>
              <a:gd name="connsiteX16" fmla="*/ 5000 w 10000"/>
              <a:gd name="connsiteY16" fmla="*/ 10000 h 10000"/>
              <a:gd name="connsiteX17" fmla="*/ 10000 w 10000"/>
              <a:gd name="connsiteY17" fmla="*/ 7558 h 10000"/>
              <a:gd name="connsiteX18" fmla="*/ 10000 w 10000"/>
              <a:gd name="connsiteY18" fmla="*/ 7558 h 10000"/>
              <a:gd name="connsiteX19" fmla="*/ 10000 w 10000"/>
              <a:gd name="connsiteY19" fmla="*/ 3140 h 10000"/>
              <a:gd name="connsiteX20" fmla="*/ 9048 w 10000"/>
              <a:gd name="connsiteY20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238 w 10000"/>
              <a:gd name="connsiteY9" fmla="*/ 755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7619 w 10000"/>
              <a:gd name="connsiteY9" fmla="*/ 1860 h 10000"/>
              <a:gd name="connsiteX10" fmla="*/ 7619 w 10000"/>
              <a:gd name="connsiteY10" fmla="*/ 1860 h 10000"/>
              <a:gd name="connsiteX11" fmla="*/ 3810 w 10000"/>
              <a:gd name="connsiteY11" fmla="*/ 0 h 10000"/>
              <a:gd name="connsiteX12" fmla="*/ 0 w 10000"/>
              <a:gd name="connsiteY12" fmla="*/ 1860 h 10000"/>
              <a:gd name="connsiteX13" fmla="*/ 0 w 10000"/>
              <a:gd name="connsiteY13" fmla="*/ 7558 h 10000"/>
              <a:gd name="connsiteX14" fmla="*/ 5000 w 10000"/>
              <a:gd name="connsiteY14" fmla="*/ 10000 h 10000"/>
              <a:gd name="connsiteX15" fmla="*/ 10000 w 10000"/>
              <a:gd name="connsiteY15" fmla="*/ 7558 h 10000"/>
              <a:gd name="connsiteX16" fmla="*/ 10000 w 10000"/>
              <a:gd name="connsiteY16" fmla="*/ 7558 h 10000"/>
              <a:gd name="connsiteX17" fmla="*/ 10000 w 10000"/>
              <a:gd name="connsiteY17" fmla="*/ 3140 h 10000"/>
              <a:gd name="connsiteX18" fmla="*/ 9048 w 10000"/>
              <a:gd name="connsiteY18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335 w 10000"/>
              <a:gd name="connsiteY9" fmla="*/ 1855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037 w 10000"/>
              <a:gd name="connsiteY9" fmla="*/ 2160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890 w 10000"/>
              <a:gd name="connsiteY9" fmla="*/ 2145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899 w 10000"/>
              <a:gd name="connsiteY9" fmla="*/ 2157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003 w 10000"/>
              <a:gd name="connsiteY9" fmla="*/ 2112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87 w 10000"/>
              <a:gd name="connsiteY9" fmla="*/ 212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87 w 10000"/>
              <a:gd name="connsiteY9" fmla="*/ 212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64 w 10000"/>
              <a:gd name="connsiteY9" fmla="*/ 2096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00" h="10000">
                <a:moveTo>
                  <a:pt x="9048" y="2674"/>
                </a:moveTo>
                <a:cubicBezTo>
                  <a:pt x="8571" y="2674"/>
                  <a:pt x="8333" y="2907"/>
                  <a:pt x="8333" y="3140"/>
                </a:cubicBezTo>
                <a:lnTo>
                  <a:pt x="8333" y="7558"/>
                </a:lnTo>
                <a:cubicBezTo>
                  <a:pt x="8333" y="8488"/>
                  <a:pt x="6905" y="9186"/>
                  <a:pt x="5000" y="9186"/>
                </a:cubicBezTo>
                <a:cubicBezTo>
                  <a:pt x="3095" y="9186"/>
                  <a:pt x="1667" y="8488"/>
                  <a:pt x="1667" y="7558"/>
                </a:cubicBezTo>
                <a:lnTo>
                  <a:pt x="1667" y="1860"/>
                </a:lnTo>
                <a:cubicBezTo>
                  <a:pt x="1667" y="1279"/>
                  <a:pt x="2619" y="814"/>
                  <a:pt x="3810" y="814"/>
                </a:cubicBezTo>
                <a:cubicBezTo>
                  <a:pt x="5000" y="814"/>
                  <a:pt x="5952" y="1279"/>
                  <a:pt x="5952" y="1860"/>
                </a:cubicBezTo>
                <a:lnTo>
                  <a:pt x="5952" y="1860"/>
                </a:lnTo>
                <a:cubicBezTo>
                  <a:pt x="5954" y="1899"/>
                  <a:pt x="5936" y="1996"/>
                  <a:pt x="5964" y="2096"/>
                </a:cubicBezTo>
                <a:lnTo>
                  <a:pt x="7619" y="1860"/>
                </a:lnTo>
                <a:lnTo>
                  <a:pt x="7619" y="1860"/>
                </a:lnTo>
                <a:cubicBezTo>
                  <a:pt x="7619" y="814"/>
                  <a:pt x="5952" y="0"/>
                  <a:pt x="3810" y="0"/>
                </a:cubicBezTo>
                <a:cubicBezTo>
                  <a:pt x="1667" y="0"/>
                  <a:pt x="0" y="814"/>
                  <a:pt x="0" y="1860"/>
                </a:cubicBezTo>
                <a:lnTo>
                  <a:pt x="0" y="7558"/>
                </a:lnTo>
                <a:cubicBezTo>
                  <a:pt x="0" y="8953"/>
                  <a:pt x="2381" y="10000"/>
                  <a:pt x="5000" y="10000"/>
                </a:cubicBezTo>
                <a:cubicBezTo>
                  <a:pt x="7857" y="10000"/>
                  <a:pt x="10000" y="8953"/>
                  <a:pt x="10000" y="7558"/>
                </a:cubicBezTo>
                <a:lnTo>
                  <a:pt x="10000" y="7558"/>
                </a:lnTo>
                <a:lnTo>
                  <a:pt x="10000" y="3140"/>
                </a:lnTo>
                <a:cubicBezTo>
                  <a:pt x="10000" y="2907"/>
                  <a:pt x="9524" y="2674"/>
                  <a:pt x="9048" y="2674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lvl="0" defTabSz="1218987"/>
            <a:endParaRPr lang="en-US" sz="1600">
              <a:solidFill>
                <a:srgbClr val="292929"/>
              </a:solidFill>
            </a:endParaRPr>
          </a:p>
        </p:txBody>
      </p:sp>
      <p:pic>
        <p:nvPicPr>
          <p:cNvPr id="7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  <p:pic>
        <p:nvPicPr>
          <p:cNvPr id="10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4.bp.blogspot.com/-OUfCsUCY3B4/VGgJCYMcsGI/AAAAAAAAIuQ/dyBpOE8ZilM/s230/mvp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1" y="5006975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 Without Pi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About 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background</a:t>
            </a:r>
            <a:r>
              <a:rPr lang="es-ES" dirty="0" smtClean="0"/>
              <a:t> &amp; </a:t>
            </a:r>
            <a:r>
              <a:rPr lang="es-ES" dirty="0" err="1" smtClean="0"/>
              <a:t>contact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4.bp.blogspot.com/-OUfCsUCY3B4/VGgJCYMcsGI/AAAAAAAAIuQ/dyBpOE8ZilM/s230/mvp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1" y="5002495"/>
            <a:ext cx="21907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0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Questions?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8359521" y="1649192"/>
            <a:ext cx="3072384" cy="3072384"/>
          </a:xfr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contact</a:t>
            </a:r>
            <a:endParaRPr lang="en-US" dirty="0"/>
          </a:p>
        </p:txBody>
      </p:sp>
      <p:pic>
        <p:nvPicPr>
          <p:cNvPr id="9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2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Without Pi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519248" y="1562100"/>
            <a:ext cx="8015152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6701" y="1805270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574675" indent="-571500">
              <a:buNone/>
              <a:defRPr lang="en-US" sz="3200" b="1" spc="-100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346075" indent="-342900">
              <a:buNone/>
              <a:defRPr lang="en-US" spc="-50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s-ES" dirty="0" smtClean="0"/>
              <a:t>Speaker </a:t>
            </a:r>
            <a:r>
              <a:rPr lang="es-ES" dirty="0" err="1" smtClean="0"/>
              <a:t>Name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1344" y="228601"/>
            <a:ext cx="11149439" cy="747897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Questions?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6701" y="2510034"/>
            <a:ext cx="7049316" cy="627864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3200" b="0" spc="-100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3175" lvl="0" indent="0">
              <a:spcBef>
                <a:spcPts val="0"/>
              </a:spcBef>
              <a:spcAft>
                <a:spcPts val="900"/>
              </a:spcAft>
              <a:buSzPct val="80000"/>
              <a:buNone/>
            </a:pPr>
            <a:r>
              <a:rPr lang="es-ES" dirty="0" smtClean="0"/>
              <a:t>Speaker </a:t>
            </a:r>
            <a:r>
              <a:rPr lang="es-ES" dirty="0" err="1" smtClean="0"/>
              <a:t>contact</a:t>
            </a:r>
            <a:endParaRPr lang="en-US" dirty="0"/>
          </a:p>
        </p:txBody>
      </p:sp>
      <p:pic>
        <p:nvPicPr>
          <p:cNvPr id="7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0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0" y="2631409"/>
            <a:ext cx="1809714" cy="1093370"/>
            <a:chOff x="1411369" y="3975421"/>
            <a:chExt cx="1714604" cy="1035908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</p:grpSp>
      <p:pic>
        <p:nvPicPr>
          <p:cNvPr id="11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00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pic>
        <p:nvPicPr>
          <p:cNvPr id="11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33680" y="2631409"/>
            <a:ext cx="1809714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6216" y="2841692"/>
            <a:ext cx="8829923" cy="747897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5400" b="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Section title</a:t>
            </a:r>
          </a:p>
        </p:txBody>
      </p:sp>
      <p:pic>
        <p:nvPicPr>
          <p:cNvPr id="12" name="Picture 2" descr="http://global.azurebootcamp.net/wp-content/uploads/2014/11/2015-logo-inverted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98" y="5720598"/>
            <a:ext cx="1317625" cy="8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global.azurebootcamp.net/wp-content/uploads/2014/11/2015-logo-800x54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769937"/>
            <a:ext cx="7620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vent Worl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spain.windowsazurebootcamp.org/image/GWAB/World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7" t="16196" r="16596" b="14033"/>
          <a:stretch/>
        </p:blipFill>
        <p:spPr bwMode="auto">
          <a:xfrm>
            <a:off x="613458" y="104173"/>
            <a:ext cx="10936780" cy="65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562582" y="581966"/>
            <a:ext cx="99696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6600" b="1" dirty="0" smtClean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EVENTO DE COMUNIDAD SOBRE MICROSOFT AZURE</a:t>
            </a:r>
            <a:endParaRPr lang="es-ES_tradnl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208612" y="3777496"/>
            <a:ext cx="63236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4800" b="1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196 LOCALIZACIONES</a:t>
            </a:r>
            <a:endParaRPr lang="es-ES_tradnl" sz="4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es-ES_tradnl" sz="4800" b="1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57 PAISES</a:t>
            </a:r>
          </a:p>
          <a:p>
            <a:pPr algn="r"/>
            <a:r>
              <a:rPr lang="es-ES_tradnl" sz="4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+10000 PARTICIPANTES</a:t>
            </a:r>
            <a:endParaRPr lang="es-ES_tradnl" sz="4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67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ulo 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2277534"/>
            <a:ext cx="12192000" cy="2302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1" name="Rectangle 10"/>
          <p:cNvSpPr/>
          <p:nvPr/>
        </p:nvSpPr>
        <p:spPr>
          <a:xfrm>
            <a:off x="1" y="2277534"/>
            <a:ext cx="12192000" cy="2302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7" name="Rectangle 6"/>
          <p:cNvSpPr/>
          <p:nvPr/>
        </p:nvSpPr>
        <p:spPr>
          <a:xfrm>
            <a:off x="1" y="2277534"/>
            <a:ext cx="12192000" cy="2302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0" name="Rectangle 9"/>
          <p:cNvSpPr/>
          <p:nvPr/>
        </p:nvSpPr>
        <p:spPr>
          <a:xfrm>
            <a:off x="1" y="2277534"/>
            <a:ext cx="12192000" cy="23029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333" y="3332989"/>
            <a:ext cx="10363200" cy="1362075"/>
          </a:xfrm>
        </p:spPr>
        <p:txBody>
          <a:bodyPr anchor="t">
            <a:normAutofit/>
          </a:bodyPr>
          <a:lstStyle>
            <a:lvl1pPr algn="l">
              <a:defRPr sz="4800" b="0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333" y="1796819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277534"/>
            <a:ext cx="96000" cy="2302933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8" name="Rectangle 7"/>
          <p:cNvSpPr/>
          <p:nvPr/>
        </p:nvSpPr>
        <p:spPr>
          <a:xfrm>
            <a:off x="0" y="2277534"/>
            <a:ext cx="96000" cy="2302933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2" name="Rectangle 11"/>
          <p:cNvSpPr/>
          <p:nvPr/>
        </p:nvSpPr>
        <p:spPr>
          <a:xfrm>
            <a:off x="0" y="2277534"/>
            <a:ext cx="96000" cy="230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0" y="2277534"/>
            <a:ext cx="96000" cy="2302933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703727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3" name="Rectangle 12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7" name="Rectangle 6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4" name="Rectangle 13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640" y="1600201"/>
            <a:ext cx="11520000" cy="4525963"/>
          </a:xfrm>
        </p:spPr>
        <p:txBody>
          <a:bodyPr/>
          <a:lstStyle>
            <a:lvl1pPr marL="457189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9349" y="0"/>
            <a:ext cx="11520000" cy="1200000"/>
          </a:xfrm>
        </p:spPr>
        <p:txBody>
          <a:bodyPr anchor="ctr">
            <a:normAutofit/>
          </a:bodyPr>
          <a:lstStyle>
            <a:lvl1pPr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5" name="Rectangle 14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1536803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4" name="Rectangle 13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8" name="Rectangle 7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0" name="Rectangle 9"/>
          <p:cNvSpPr/>
          <p:nvPr/>
        </p:nvSpPr>
        <p:spPr>
          <a:xfrm>
            <a:off x="1" y="2765"/>
            <a:ext cx="12192000" cy="11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00" y="0"/>
            <a:ext cx="11520000" cy="1143000"/>
          </a:xfrm>
        </p:spPr>
        <p:txBody>
          <a:bodyPr>
            <a:normAutofit/>
          </a:bodyPr>
          <a:lstStyle>
            <a:lvl1pPr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600201"/>
            <a:ext cx="5664000" cy="4525963"/>
          </a:xfrm>
        </p:spPr>
        <p:txBody>
          <a:bodyPr/>
          <a:lstStyle>
            <a:lvl1pPr marL="457189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667">
                <a:solidFill>
                  <a:schemeClr val="tx2"/>
                </a:solidFill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400">
                <a:solidFill>
                  <a:schemeClr val="tx2"/>
                </a:solidFill>
              </a:defRPr>
            </a:lvl2pPr>
            <a:lvl3pPr marL="1600160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3pPr>
            <a:lvl4pPr marL="220974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>
                <a:solidFill>
                  <a:schemeClr val="tx2"/>
                </a:solidFill>
              </a:defRPr>
            </a:lvl4pPr>
            <a:lvl5pPr marL="2666933" indent="-228594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664000" cy="4525963"/>
          </a:xfrm>
        </p:spPr>
        <p:txBody>
          <a:bodyPr/>
          <a:lstStyle>
            <a:lvl1pPr marL="609585" indent="-609585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667">
                <a:solidFill>
                  <a:schemeClr val="tx2"/>
                </a:solidFill>
              </a:defRPr>
            </a:lvl1pPr>
            <a:lvl2pPr marL="1066773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400">
                <a:solidFill>
                  <a:schemeClr val="tx2"/>
                </a:solidFill>
              </a:defRPr>
            </a:lvl2pPr>
            <a:lvl3pPr marL="1676358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>
                <a:solidFill>
                  <a:schemeClr val="tx2"/>
                </a:solidFill>
              </a:defRPr>
            </a:lvl3pPr>
            <a:lvl4pPr marL="2285943" indent="-457189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>
                <a:solidFill>
                  <a:schemeClr val="tx2"/>
                </a:solidFill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2" name="Rectangle 11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5" name="Rectangle 14"/>
          <p:cNvSpPr/>
          <p:nvPr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-3299" y="2768"/>
            <a:ext cx="96000" cy="1104000"/>
          </a:xfrm>
          <a:prstGeom prst="rect">
            <a:avLst/>
          </a:prstGeom>
          <a:solidFill>
            <a:srgbClr val="19B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2038038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2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8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Code title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74640" y="1825625"/>
            <a:ext cx="11079159" cy="3926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25478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979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5988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4pPr>
            <a:lvl5pPr marL="77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7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Summary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4075"/>
            <a:ext cx="3568154" cy="3334723"/>
          </a:xfrm>
          <a:solidFill>
            <a:srgbClr val="0088B8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30143" y="2124074"/>
            <a:ext cx="3568154" cy="3334723"/>
          </a:xfrm>
          <a:solidFill>
            <a:srgbClr val="00B0F0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85645" y="2124074"/>
            <a:ext cx="3609838" cy="3334723"/>
          </a:xfrm>
          <a:solidFill>
            <a:srgbClr val="2DC8FF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4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l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4075"/>
            <a:ext cx="5304356" cy="3334723"/>
          </a:xfrm>
          <a:solidFill>
            <a:srgbClr val="0088B8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734084" y="2116324"/>
            <a:ext cx="5619716" cy="3334723"/>
          </a:xfrm>
          <a:solidFill>
            <a:srgbClr val="00B0F0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59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l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74641" y="0"/>
            <a:ext cx="1191735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82305" tIns="41153" rIns="82305" bIns="41153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endParaRPr lang="en-US" sz="16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Content title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9891" y="2122133"/>
            <a:ext cx="7183909" cy="329481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4075"/>
            <a:ext cx="3913632" cy="3292877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4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1080"/>
              </a:spcBef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231707" indent="0">
              <a:buNone/>
              <a:tabLst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46023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685598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2" descr="http://global.azurebootcamp.net/wp-content/uploads/2014/11/2015-logo-400x27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15" y="5747268"/>
            <a:ext cx="1273170" cy="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0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19" r:id="rId2"/>
    <p:sldLayoutId id="2147483727" r:id="rId3"/>
    <p:sldLayoutId id="2147483721" r:id="rId4"/>
    <p:sldLayoutId id="2147483728" r:id="rId5"/>
    <p:sldLayoutId id="2147483725" r:id="rId6"/>
    <p:sldLayoutId id="2147483720" r:id="rId7"/>
    <p:sldLayoutId id="2147483722" r:id="rId8"/>
    <p:sldLayoutId id="2147483723" r:id="rId9"/>
    <p:sldLayoutId id="2147483726" r:id="rId10"/>
    <p:sldLayoutId id="2147483729" r:id="rId11"/>
    <p:sldLayoutId id="2147483676" r:id="rId12"/>
    <p:sldLayoutId id="2147483679" r:id="rId13"/>
    <p:sldLayoutId id="2147483711" r:id="rId14"/>
    <p:sldLayoutId id="2147483716" r:id="rId15"/>
    <p:sldLayoutId id="2147483731" r:id="rId16"/>
    <p:sldLayoutId id="2147483730" r:id="rId17"/>
    <p:sldLayoutId id="2147483732" r:id="rId18"/>
    <p:sldLayoutId id="2147483713" r:id="rId19"/>
    <p:sldLayoutId id="2147483718" r:id="rId20"/>
    <p:sldLayoutId id="2147483717" r:id="rId21"/>
    <p:sldLayoutId id="2147483677" r:id="rId22"/>
    <p:sldLayoutId id="2147483680" r:id="rId23"/>
    <p:sldLayoutId id="2147483733" r:id="rId24"/>
    <p:sldLayoutId id="2147483734" r:id="rId25"/>
    <p:sldLayoutId id="2147483735" r:id="rId2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¿Con que se programa un HDInsight?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Pablo Doval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Data Team @Plain Concepts</a:t>
            </a: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1" y="5938559"/>
            <a:ext cx="4104639" cy="5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… o así!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244826"/>
            <a:ext cx="7889236" cy="5246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2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Ecosistema Hadoop</a:t>
            </a:r>
            <a:endParaRPr lang="es-E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140162" y="4876832"/>
            <a:ext cx="5539744" cy="836539"/>
          </a:xfrm>
          <a:prstGeom prst="rect">
            <a:avLst/>
          </a:prstGeom>
          <a:solidFill>
            <a:srgbClr val="8B971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atin typeface="Segoe UI" pitchFamily="34" charset="0"/>
                <a:cs typeface="Segoe UI" pitchFamily="34" charset="0"/>
              </a:rPr>
              <a:t>Almacenamiento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Distribuido</a:t>
            </a:r>
            <a:endParaRPr lang="en-US" dirty="0"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dirty="0">
                <a:latin typeface="Segoe UI" pitchFamily="34" charset="0"/>
                <a:cs typeface="Segoe UI" pitchFamily="34" charset="0"/>
              </a:rPr>
              <a:t>(HDFS)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5981187" y="2895236"/>
            <a:ext cx="1493243" cy="85485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Consulta</a:t>
            </a:r>
            <a:endParaRPr lang="en-US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(Hive)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349010" y="3809581"/>
            <a:ext cx="4330896" cy="1000125"/>
          </a:xfrm>
          <a:prstGeom prst="rect">
            <a:avLst/>
          </a:prstGeom>
          <a:solidFill>
            <a:srgbClr val="8B971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atin typeface="Segoe UI" pitchFamily="34" charset="0"/>
                <a:cs typeface="Segoe UI" pitchFamily="34" charset="0"/>
              </a:rPr>
              <a:t>Procesado</a:t>
            </a:r>
            <a:r>
              <a:rPr lang="en-US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dirty="0" err="1">
                <a:latin typeface="Segoe UI" pitchFamily="34" charset="0"/>
                <a:cs typeface="Segoe UI" pitchFamily="34" charset="0"/>
              </a:rPr>
              <a:t>Distribuido</a:t>
            </a:r>
            <a:endParaRPr lang="en-US" dirty="0"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en-US" dirty="0">
                <a:latin typeface="Segoe UI" pitchFamily="34" charset="0"/>
                <a:cs typeface="Segoe UI" pitchFamily="34" charset="0"/>
              </a:rPr>
              <a:t>(Map Reduce)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350820" y="2895236"/>
            <a:ext cx="1582367" cy="85485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Scripting</a:t>
            </a: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(Pig)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40159" y="2895236"/>
            <a:ext cx="1160851" cy="1921651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20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NoSQL</a:t>
            </a:r>
            <a:endParaRPr lang="en-US" sz="2000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20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(HBase)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148447" y="2019697"/>
            <a:ext cx="4336324" cy="80841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Metadatos</a:t>
            </a:r>
            <a:endParaRPr lang="en-US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HCatalog</a:t>
            </a: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8727906" y="2895237"/>
            <a:ext cx="949696" cy="281813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Integración</a:t>
            </a: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 de </a:t>
            </a: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Datos</a:t>
            </a:r>
            <a:endParaRPr lang="en-US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(ODBC / SQOOP/ REST)</a:t>
            </a:r>
            <a:r>
              <a:rPr lang="en-US" sz="1351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522430" y="2895237"/>
            <a:ext cx="1157477" cy="84721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5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Aprendizaje</a:t>
            </a:r>
            <a:endParaRPr lang="en-US" sz="1500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5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(Mahout)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7527600" y="2019697"/>
            <a:ext cx="1157477" cy="80841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5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Grafos</a:t>
            </a:r>
            <a:endParaRPr lang="en-US" sz="1500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5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(Pegasus)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727906" y="2019696"/>
            <a:ext cx="949696" cy="81335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Procesado</a:t>
            </a:r>
            <a:r>
              <a:rPr lang="en-US" sz="14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4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Estadístico</a:t>
            </a:r>
            <a:endParaRPr lang="en-US" sz="1400" spc="-3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1400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RHadoop</a:t>
            </a:r>
            <a:r>
              <a:rPr lang="en-US" sz="14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310922" y="2019697"/>
            <a:ext cx="772088" cy="17303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Workflow</a:t>
            </a:r>
          </a:p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pc="-3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Oozie</a:t>
            </a:r>
            <a:r>
              <a:rPr lang="en-US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310922" y="3816763"/>
            <a:ext cx="772088" cy="189660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68580" tIns="34291" rIns="34291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8" fontAlgn="base">
              <a:spcBef>
                <a:spcPct val="0"/>
              </a:spcBef>
              <a:spcAft>
                <a:spcPct val="0"/>
              </a:spcAft>
            </a:pPr>
            <a:r>
              <a:rPr lang="en-US" sz="240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Flume</a:t>
            </a:r>
          </a:p>
        </p:txBody>
      </p:sp>
    </p:spTree>
    <p:extLst>
      <p:ext uri="{BB962C8B-B14F-4D97-AF65-F5344CB8AC3E}">
        <p14:creationId xmlns:p14="http://schemas.microsoft.com/office/powerpoint/2010/main" val="177886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Creación de </a:t>
            </a:r>
            <a:r>
              <a:rPr lang="es-ES" dirty="0" smtClean="0"/>
              <a:t>Clúster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75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Portal</a:t>
            </a:r>
          </a:p>
          <a:p>
            <a:r>
              <a:rPr lang="es-ES_tradnl" dirty="0" err="1" smtClean="0"/>
              <a:t>PowerShell</a:t>
            </a:r>
            <a:endParaRPr lang="es-ES_tradnl" dirty="0" smtClean="0"/>
          </a:p>
          <a:p>
            <a:r>
              <a:rPr lang="es-ES_tradnl" dirty="0" smtClean="0"/>
              <a:t>Cross-</a:t>
            </a:r>
            <a:r>
              <a:rPr lang="es-ES_tradnl" dirty="0" err="1" smtClean="0"/>
              <a:t>Platform</a:t>
            </a:r>
            <a:r>
              <a:rPr lang="es-ES_tradnl" dirty="0" smtClean="0"/>
              <a:t> CLI</a:t>
            </a:r>
            <a:endParaRPr lang="es-ES_tradnl" dirty="0" smtClean="0"/>
          </a:p>
          <a:p>
            <a:r>
              <a:rPr lang="es-ES_tradnl" dirty="0" smtClean="0"/>
              <a:t>HDInsight .NET SDK</a:t>
            </a:r>
          </a:p>
          <a:p>
            <a:pPr lvl="1"/>
            <a:endParaRPr lang="es-ES_tradnl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Aprovisionado: Portal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0" y="1534790"/>
            <a:ext cx="7704022" cy="509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83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Aprovisionado: </a:t>
            </a:r>
            <a:r>
              <a:rPr lang="es-ES" dirty="0" err="1"/>
              <a:t>PowerShell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5797" y="2234134"/>
            <a:ext cx="11396898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Creación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del Cluster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AzureHDInsightClusterConfig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ClusterSizeInNodes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clusterNodes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AzureHDInsightDefaultStorage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StorageAccountName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“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$storageAccountName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.blob.core.windows.net” 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StorageAccountKey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storageAccountKey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StorageContainerName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containerName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AzureHDInsightMetastore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SqlAzureServerName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sqlDatabase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-Credential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credsSql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MetastoreType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HiveMetastore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-Hive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-Yarn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yarnConfigValues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MapReduce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mapredconfigvalues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sz="1600" dirty="0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New-</a:t>
            </a:r>
            <a:r>
              <a:rPr lang="en-US" sz="1600" dirty="0" err="1">
                <a:solidFill>
                  <a:srgbClr val="FF8C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AzureHDInsightCluster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-Debug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clusterName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-Location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$location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-Credential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clusterCreds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-Version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63C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$version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150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Microsoft.WindowsAzure.Management.HDInsight</a:t>
            </a:r>
            <a:endParaRPr lang="en-US" b="1" dirty="0" smtClean="0"/>
          </a:p>
          <a:p>
            <a:r>
              <a:rPr lang="es-ES" dirty="0" smtClean="0"/>
              <a:t>Nos conectamos al </a:t>
            </a:r>
            <a:r>
              <a:rPr lang="es-ES" dirty="0" err="1" smtClean="0"/>
              <a:t>cluster</a:t>
            </a:r>
            <a:r>
              <a:rPr lang="es-ES" dirty="0" smtClean="0"/>
              <a:t> con un certificado</a:t>
            </a:r>
          </a:p>
          <a:p>
            <a:r>
              <a:rPr lang="es-ES" dirty="0" smtClean="0"/>
              <a:t>Poblamos </a:t>
            </a:r>
            <a:r>
              <a:rPr lang="es-ES" b="1" dirty="0" err="1" smtClean="0"/>
              <a:t>ClusterCreateParameters</a:t>
            </a:r>
            <a:endParaRPr lang="es-ES" b="1" dirty="0" smtClean="0"/>
          </a:p>
          <a:p>
            <a:r>
              <a:rPr lang="es-ES" dirty="0" smtClean="0"/>
              <a:t>Encolamos la creación con </a:t>
            </a:r>
            <a:r>
              <a:rPr lang="es-ES" b="1" dirty="0" err="1" smtClean="0"/>
              <a:t>CreateCluster</a:t>
            </a:r>
            <a:r>
              <a:rPr lang="es-ES" b="1" dirty="0" smtClean="0"/>
              <a:t>()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Aprovisionado: HDInsight </a:t>
            </a:r>
            <a:r>
              <a:rPr lang="es-ES" dirty="0" smtClean="0"/>
              <a:t>SDK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976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Demo: Creación Programática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¿Por qué tanto lio?</a:t>
            </a:r>
            <a:endParaRPr lang="es-ES" dirty="0"/>
          </a:p>
        </p:txBody>
      </p:sp>
      <p:sp>
        <p:nvSpPr>
          <p:cNvPr id="72" name="Rectangle 71"/>
          <p:cNvSpPr/>
          <p:nvPr/>
        </p:nvSpPr>
        <p:spPr>
          <a:xfrm>
            <a:off x="281871" y="1519035"/>
            <a:ext cx="6336704" cy="51837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50223" y="1510408"/>
            <a:ext cx="3161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3200" kern="0" dirty="0" smtClean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Microsoft Azure</a:t>
            </a:r>
            <a:endParaRPr lang="en-US" sz="32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pic>
        <p:nvPicPr>
          <p:cNvPr id="75" name="Picture 74" descr="icon_traditional_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5" y="1680053"/>
            <a:ext cx="1182363" cy="1182363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37588" y="2928920"/>
            <a:ext cx="1666944" cy="378851"/>
            <a:chOff x="2851748" y="3827408"/>
            <a:chExt cx="1136553" cy="284138"/>
          </a:xfrm>
        </p:grpSpPr>
        <p:pic>
          <p:nvPicPr>
            <p:cNvPr id="77" name="Picture 76" descr="blue_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748" y="3827408"/>
              <a:ext cx="1136553" cy="28413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2851748" y="3837738"/>
              <a:ext cx="1136553" cy="273807"/>
            </a:xfrm>
            <a:prstGeom prst="rect">
              <a:avLst/>
            </a:prstGeom>
          </p:spPr>
          <p:txBody>
            <a:bodyPr vert="horz" wrap="none" lIns="121920" tIns="60960" rIns="121920" bIns="60960" rtlCol="0">
              <a:normAutofit fontScale="85000" lnSpcReduction="20000"/>
            </a:bodyPr>
            <a:lstStyle/>
            <a:p>
              <a:pPr algn="ctr" defTabSz="609585">
                <a:spcBef>
                  <a:spcPct val="20000"/>
                </a:spcBef>
              </a:pPr>
              <a:r>
                <a:rPr lang="en-US" sz="2133" dirty="0">
                  <a:solidFill>
                    <a:schemeClr val="bg2"/>
                  </a:solidFill>
                </a:rPr>
                <a:t>Azure Storage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05630" y="3616557"/>
            <a:ext cx="4061785" cy="2980796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5630" y="3597785"/>
            <a:ext cx="406178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184" algn="r" defTabSz="989538" fontAlgn="base">
              <a:spcAft>
                <a:spcPct val="0"/>
              </a:spcAft>
            </a:pP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Hadoop 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Cluster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 (HDInsight)</a:t>
            </a:r>
            <a:endParaRPr lang="en-US" sz="1867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077705" y="3288998"/>
            <a:ext cx="0" cy="327559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274080" y="3307769"/>
            <a:ext cx="0" cy="308787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594672" y="5420012"/>
            <a:ext cx="1427349" cy="992261"/>
            <a:chOff x="5817486" y="4179028"/>
            <a:chExt cx="1070512" cy="744196"/>
          </a:xfrm>
        </p:grpSpPr>
        <p:grpSp>
          <p:nvGrpSpPr>
            <p:cNvPr id="88" name="Group 87"/>
            <p:cNvGrpSpPr/>
            <p:nvPr/>
          </p:nvGrpSpPr>
          <p:grpSpPr>
            <a:xfrm>
              <a:off x="5817486" y="4179028"/>
              <a:ext cx="1070512" cy="744196"/>
              <a:chOff x="7052119" y="2091944"/>
              <a:chExt cx="1070512" cy="74419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93" name="Picture 92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94" name="TextBox 93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 smtClean="0">
                      <a:solidFill>
                        <a:schemeClr val="bg2"/>
                      </a:solidFill>
                    </a:rPr>
                    <a:t>0.14.0</a:t>
                  </a:r>
                  <a:endParaRPr lang="en-US" sz="1200" dirty="0"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7052119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Hive</a:t>
                </a:r>
              </a:p>
            </p:txBody>
          </p:sp>
        </p:grpSp>
        <p:pic>
          <p:nvPicPr>
            <p:cNvPr id="89" name="Picture 88" descr="settings.ai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985" y="4315765"/>
              <a:ext cx="340490" cy="308232"/>
            </a:xfrm>
            <a:prstGeom prst="rect">
              <a:avLst/>
            </a:prstGeom>
          </p:spPr>
        </p:pic>
      </p:grpSp>
      <p:grpSp>
        <p:nvGrpSpPr>
          <p:cNvPr id="95" name="Group 94"/>
          <p:cNvGrpSpPr/>
          <p:nvPr/>
        </p:nvGrpSpPr>
        <p:grpSpPr>
          <a:xfrm>
            <a:off x="594672" y="4247182"/>
            <a:ext cx="1427349" cy="992261"/>
            <a:chOff x="4188684" y="4083746"/>
            <a:chExt cx="1070512" cy="744196"/>
          </a:xfrm>
        </p:grpSpPr>
        <p:grpSp>
          <p:nvGrpSpPr>
            <p:cNvPr id="96" name="Group 95"/>
            <p:cNvGrpSpPr/>
            <p:nvPr/>
          </p:nvGrpSpPr>
          <p:grpSpPr>
            <a:xfrm>
              <a:off x="4188684" y="4083746"/>
              <a:ext cx="1070512" cy="744196"/>
              <a:chOff x="7052119" y="2091944"/>
              <a:chExt cx="1070512" cy="74419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101" name="Picture 100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102" name="TextBox 101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HDFS</a:t>
                  </a:r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7099974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HDFS</a:t>
                </a:r>
              </a:p>
            </p:txBody>
          </p:sp>
        </p:grpSp>
        <p:pic>
          <p:nvPicPr>
            <p:cNvPr id="97" name="Picture 96" descr="cluster HDFS.ai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623"/>
            <a:stretch/>
          </p:blipFill>
          <p:spPr>
            <a:xfrm>
              <a:off x="4225206" y="4201457"/>
              <a:ext cx="339244" cy="234950"/>
            </a:xfrm>
            <a:prstGeom prst="rect">
              <a:avLst/>
            </a:prstGeom>
          </p:spPr>
        </p:pic>
      </p:grpSp>
      <p:sp>
        <p:nvSpPr>
          <p:cNvPr id="121" name="Rectangle 120"/>
          <p:cNvSpPr/>
          <p:nvPr/>
        </p:nvSpPr>
        <p:spPr>
          <a:xfrm>
            <a:off x="3633107" y="2133105"/>
            <a:ext cx="2345157" cy="81609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003021" y="2062487"/>
            <a:ext cx="199296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184" algn="r" defTabSz="989538" fontAlgn="base">
              <a:spcAft>
                <a:spcPct val="0"/>
              </a:spcAft>
            </a:pP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SQL 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Database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 (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Metastore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)</a:t>
            </a:r>
            <a:endParaRPr lang="en-US" sz="1867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123" name="Can 122"/>
          <p:cNvSpPr/>
          <p:nvPr/>
        </p:nvSpPr>
        <p:spPr>
          <a:xfrm>
            <a:off x="3821525" y="2293464"/>
            <a:ext cx="563275" cy="480053"/>
          </a:xfrm>
          <a:prstGeom prst="can">
            <a:avLst/>
          </a:prstGeom>
          <a:solidFill>
            <a:srgbClr val="2D637F"/>
          </a:solidFill>
          <a:ln>
            <a:solidFill>
              <a:srgbClr val="2D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8" name="Picture 127" descr="icon_job_trac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027" y="4392672"/>
            <a:ext cx="910080" cy="910080"/>
          </a:xfrm>
          <a:prstGeom prst="rect">
            <a:avLst/>
          </a:prstGeom>
        </p:spPr>
      </p:pic>
      <p:cxnSp>
        <p:nvCxnSpPr>
          <p:cNvPr id="129" name="Straight Arrow Connector 128"/>
          <p:cNvCxnSpPr/>
          <p:nvPr/>
        </p:nvCxnSpPr>
        <p:spPr>
          <a:xfrm flipH="1" flipV="1">
            <a:off x="1902029" y="4819014"/>
            <a:ext cx="684145" cy="923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227198" y="4134080"/>
            <a:ext cx="153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1600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Map</a:t>
            </a:r>
            <a:r>
              <a:rPr lang="es-ES" sz="16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/Reduce</a:t>
            </a:r>
            <a:endParaRPr lang="en-US" sz="16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139" name="Straight Arrow Connector 137"/>
          <p:cNvCxnSpPr>
            <a:stCxn id="79" idx="0"/>
            <a:endCxn id="121" idx="1"/>
          </p:cNvCxnSpPr>
          <p:nvPr/>
        </p:nvCxnSpPr>
        <p:spPr>
          <a:xfrm rot="5400000" flipH="1" flipV="1">
            <a:off x="2497112" y="2480561"/>
            <a:ext cx="1075405" cy="1196584"/>
          </a:xfrm>
          <a:prstGeom prst="bentConnector2">
            <a:avLst/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Marcador de contenido 3"/>
          <p:cNvSpPr txBox="1">
            <a:spLocks/>
          </p:cNvSpPr>
          <p:nvPr/>
        </p:nvSpPr>
        <p:spPr>
          <a:xfrm>
            <a:off x="6873067" y="1600201"/>
            <a:ext cx="4983573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Storage:</a:t>
            </a:r>
          </a:p>
          <a:p>
            <a:pPr lvl="1"/>
            <a:r>
              <a:rPr lang="en-US" sz="2133" dirty="0" err="1"/>
              <a:t>Persistente</a:t>
            </a:r>
            <a:r>
              <a:rPr lang="en-US" sz="2133" dirty="0"/>
              <a:t> vs. </a:t>
            </a:r>
            <a:r>
              <a:rPr lang="en-US" sz="2133" dirty="0" err="1"/>
              <a:t>Transitorio</a:t>
            </a:r>
            <a:endParaRPr lang="en-US" sz="2133" dirty="0"/>
          </a:p>
          <a:p>
            <a:pPr lvl="1"/>
            <a:r>
              <a:rPr lang="en-US" sz="2133" dirty="0" err="1"/>
              <a:t>Rendimiento</a:t>
            </a:r>
            <a:endParaRPr lang="en-US" sz="2133" dirty="0"/>
          </a:p>
          <a:p>
            <a:pPr marL="609585" lvl="1" indent="0">
              <a:buNone/>
            </a:pPr>
            <a:endParaRPr lang="en-US" sz="2133" dirty="0"/>
          </a:p>
          <a:p>
            <a:r>
              <a:rPr lang="en-US" sz="2667" dirty="0" err="1"/>
              <a:t>Metastore</a:t>
            </a:r>
            <a:r>
              <a:rPr lang="en-US" sz="2667" dirty="0"/>
              <a:t>:</a:t>
            </a:r>
          </a:p>
          <a:p>
            <a:pPr lvl="1"/>
            <a:r>
              <a:rPr lang="en-US" sz="2133" dirty="0" err="1"/>
              <a:t>Persistente</a:t>
            </a:r>
            <a:r>
              <a:rPr lang="en-US" sz="2133" dirty="0"/>
              <a:t> vs. </a:t>
            </a:r>
            <a:r>
              <a:rPr lang="en-US" sz="2133" dirty="0" err="1"/>
              <a:t>Transitorio</a:t>
            </a:r>
            <a:endParaRPr lang="en-US" sz="2133" dirty="0"/>
          </a:p>
          <a:p>
            <a:pPr lvl="1"/>
            <a:r>
              <a:rPr lang="en-US" sz="2133" dirty="0" err="1"/>
              <a:t>Rendimiento</a:t>
            </a:r>
            <a:endParaRPr lang="en-US" sz="2133" dirty="0"/>
          </a:p>
          <a:p>
            <a:endParaRPr lang="en-US" sz="2667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6250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qué </a:t>
            </a:r>
            <a:r>
              <a:rPr lang="es-ES_tradnl" dirty="0" smtClean="0"/>
              <a:t>tanto </a:t>
            </a:r>
            <a:r>
              <a:rPr lang="es-ES_tradnl" dirty="0"/>
              <a:t>lio?</a:t>
            </a:r>
            <a:endParaRPr lang="es-ES" dirty="0"/>
          </a:p>
        </p:txBody>
      </p:sp>
      <p:sp>
        <p:nvSpPr>
          <p:cNvPr id="72" name="Rectangle 71"/>
          <p:cNvSpPr/>
          <p:nvPr/>
        </p:nvSpPr>
        <p:spPr>
          <a:xfrm>
            <a:off x="274641" y="1537896"/>
            <a:ext cx="8938370" cy="51923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055099" y="1537896"/>
            <a:ext cx="3161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3200" kern="0" dirty="0" smtClean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Microsoft </a:t>
            </a:r>
            <a:r>
              <a:rPr lang="es-ES" sz="32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Azure</a:t>
            </a:r>
            <a:endParaRPr lang="en-US" sz="32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pic>
        <p:nvPicPr>
          <p:cNvPr id="75" name="Picture 74" descr="icon_traditional_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5" y="1680053"/>
            <a:ext cx="1182363" cy="1182363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37588" y="2928920"/>
            <a:ext cx="1666944" cy="378851"/>
            <a:chOff x="2851748" y="3827408"/>
            <a:chExt cx="1136553" cy="284138"/>
          </a:xfrm>
        </p:grpSpPr>
        <p:pic>
          <p:nvPicPr>
            <p:cNvPr id="77" name="Picture 76" descr="blue_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748" y="3827408"/>
              <a:ext cx="1136553" cy="28413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2851748" y="3837738"/>
              <a:ext cx="1136553" cy="273807"/>
            </a:xfrm>
            <a:prstGeom prst="rect">
              <a:avLst/>
            </a:prstGeom>
          </p:spPr>
          <p:txBody>
            <a:bodyPr vert="horz" wrap="none" lIns="121920" tIns="60960" rIns="121920" bIns="60960" rtlCol="0">
              <a:normAutofit fontScale="85000" lnSpcReduction="20000"/>
            </a:bodyPr>
            <a:lstStyle/>
            <a:p>
              <a:pPr algn="ctr" defTabSz="609585">
                <a:spcBef>
                  <a:spcPct val="20000"/>
                </a:spcBef>
              </a:pPr>
              <a:r>
                <a:rPr lang="en-US" sz="2133" dirty="0">
                  <a:solidFill>
                    <a:schemeClr val="bg2"/>
                  </a:solidFill>
                </a:rPr>
                <a:t>Azure Storage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05630" y="3616557"/>
            <a:ext cx="4061785" cy="2980796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5630" y="3597785"/>
            <a:ext cx="406178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184" algn="r" defTabSz="989538" fontAlgn="base">
              <a:spcAft>
                <a:spcPct val="0"/>
              </a:spcAft>
            </a:pP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Hadoop 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Cluster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 (HDInsight)</a:t>
            </a:r>
            <a:endParaRPr lang="en-US" sz="1867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077705" y="3288998"/>
            <a:ext cx="0" cy="327559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274080" y="3307769"/>
            <a:ext cx="0" cy="308787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594672" y="5420012"/>
            <a:ext cx="1427349" cy="992261"/>
            <a:chOff x="5817486" y="4179028"/>
            <a:chExt cx="1070512" cy="744196"/>
          </a:xfrm>
        </p:grpSpPr>
        <p:grpSp>
          <p:nvGrpSpPr>
            <p:cNvPr id="88" name="Group 87"/>
            <p:cNvGrpSpPr/>
            <p:nvPr/>
          </p:nvGrpSpPr>
          <p:grpSpPr>
            <a:xfrm>
              <a:off x="5817486" y="4179028"/>
              <a:ext cx="1070512" cy="744196"/>
              <a:chOff x="7052119" y="2091944"/>
              <a:chExt cx="1070512" cy="74419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93" name="Picture 92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94" name="TextBox 93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0.13.0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7052119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Hive</a:t>
                </a:r>
              </a:p>
            </p:txBody>
          </p:sp>
        </p:grpSp>
        <p:pic>
          <p:nvPicPr>
            <p:cNvPr id="89" name="Picture 88" descr="settings.ai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985" y="4315765"/>
              <a:ext cx="340490" cy="308232"/>
            </a:xfrm>
            <a:prstGeom prst="rect">
              <a:avLst/>
            </a:prstGeom>
          </p:spPr>
        </p:pic>
      </p:grpSp>
      <p:grpSp>
        <p:nvGrpSpPr>
          <p:cNvPr id="95" name="Group 94"/>
          <p:cNvGrpSpPr/>
          <p:nvPr/>
        </p:nvGrpSpPr>
        <p:grpSpPr>
          <a:xfrm>
            <a:off x="594672" y="4247182"/>
            <a:ext cx="1427349" cy="992261"/>
            <a:chOff x="4188684" y="4083746"/>
            <a:chExt cx="1070512" cy="744196"/>
          </a:xfrm>
        </p:grpSpPr>
        <p:grpSp>
          <p:nvGrpSpPr>
            <p:cNvPr id="96" name="Group 95"/>
            <p:cNvGrpSpPr/>
            <p:nvPr/>
          </p:nvGrpSpPr>
          <p:grpSpPr>
            <a:xfrm>
              <a:off x="4188684" y="4083746"/>
              <a:ext cx="1070512" cy="744196"/>
              <a:chOff x="7052119" y="2091944"/>
              <a:chExt cx="1070512" cy="74419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101" name="Picture 100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102" name="TextBox 101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HDFS</a:t>
                  </a:r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7099974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HDFS</a:t>
                </a:r>
              </a:p>
            </p:txBody>
          </p:sp>
        </p:grpSp>
        <p:pic>
          <p:nvPicPr>
            <p:cNvPr id="97" name="Picture 96" descr="cluster HDFS.ai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623"/>
            <a:stretch/>
          </p:blipFill>
          <p:spPr>
            <a:xfrm>
              <a:off x="4225206" y="4201457"/>
              <a:ext cx="339244" cy="234950"/>
            </a:xfrm>
            <a:prstGeom prst="rect">
              <a:avLst/>
            </a:prstGeom>
          </p:spPr>
        </p:pic>
      </p:grpSp>
      <p:sp>
        <p:nvSpPr>
          <p:cNvPr id="121" name="Rectangle 120"/>
          <p:cNvSpPr/>
          <p:nvPr/>
        </p:nvSpPr>
        <p:spPr>
          <a:xfrm>
            <a:off x="6055099" y="5811741"/>
            <a:ext cx="2345157" cy="81609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353316" y="5899725"/>
            <a:ext cx="1992968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184" algn="r" defTabSz="989538" fontAlgn="base">
              <a:spcAft>
                <a:spcPct val="0"/>
              </a:spcAft>
            </a:pP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SQL 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Database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 (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Metastore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)</a:t>
            </a:r>
            <a:endParaRPr lang="en-US" sz="1867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123" name="Can 122"/>
          <p:cNvSpPr/>
          <p:nvPr/>
        </p:nvSpPr>
        <p:spPr>
          <a:xfrm>
            <a:off x="6171820" y="6021288"/>
            <a:ext cx="563275" cy="480053"/>
          </a:xfrm>
          <a:prstGeom prst="can">
            <a:avLst/>
          </a:prstGeom>
          <a:solidFill>
            <a:srgbClr val="2D637F"/>
          </a:solidFill>
          <a:ln>
            <a:solidFill>
              <a:srgbClr val="2D6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8" name="Picture 127" descr="icon_job_trac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027" y="4392672"/>
            <a:ext cx="910080" cy="910080"/>
          </a:xfrm>
          <a:prstGeom prst="rect">
            <a:avLst/>
          </a:prstGeom>
        </p:spPr>
      </p:pic>
      <p:cxnSp>
        <p:nvCxnSpPr>
          <p:cNvPr id="129" name="Straight Arrow Connector 128"/>
          <p:cNvCxnSpPr/>
          <p:nvPr/>
        </p:nvCxnSpPr>
        <p:spPr>
          <a:xfrm flipH="1" flipV="1">
            <a:off x="1902029" y="4819014"/>
            <a:ext cx="684145" cy="923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227198" y="4134080"/>
            <a:ext cx="153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1600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Map</a:t>
            </a:r>
            <a:r>
              <a:rPr lang="es-ES" sz="16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/Reduce</a:t>
            </a:r>
            <a:endParaRPr lang="en-US" sz="16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139" name="Straight Arrow Connector 137"/>
          <p:cNvCxnSpPr>
            <a:stCxn id="79" idx="3"/>
          </p:cNvCxnSpPr>
          <p:nvPr/>
        </p:nvCxnSpPr>
        <p:spPr>
          <a:xfrm>
            <a:off x="4467416" y="5106955"/>
            <a:ext cx="1483089" cy="1106355"/>
          </a:xfrm>
          <a:prstGeom prst="bentConnector3">
            <a:avLst>
              <a:gd name="adj1" fmla="val 50000"/>
            </a:avLst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icon_traditional_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420" y="1670328"/>
            <a:ext cx="1182363" cy="118236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508843" y="2919195"/>
            <a:ext cx="1666944" cy="378851"/>
            <a:chOff x="2851748" y="3827408"/>
            <a:chExt cx="1136553" cy="284138"/>
          </a:xfrm>
        </p:grpSpPr>
        <p:pic>
          <p:nvPicPr>
            <p:cNvPr id="42" name="Picture 41" descr="blue_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748" y="3827408"/>
              <a:ext cx="1136553" cy="28413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851748" y="3837738"/>
              <a:ext cx="1136553" cy="273807"/>
            </a:xfrm>
            <a:prstGeom prst="rect">
              <a:avLst/>
            </a:prstGeom>
          </p:spPr>
          <p:txBody>
            <a:bodyPr vert="horz" wrap="none" lIns="121920" tIns="60960" rIns="121920" bIns="60960" rtlCol="0">
              <a:normAutofit fontScale="85000" lnSpcReduction="20000"/>
            </a:bodyPr>
            <a:lstStyle/>
            <a:p>
              <a:pPr algn="ctr" defTabSz="609585">
                <a:spcBef>
                  <a:spcPct val="20000"/>
                </a:spcBef>
              </a:pPr>
              <a:r>
                <a:rPr lang="en-US" sz="2133" dirty="0">
                  <a:solidFill>
                    <a:schemeClr val="bg2"/>
                  </a:solidFill>
                </a:rPr>
                <a:t>Azure Storage</a:t>
              </a:r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 flipV="1">
            <a:off x="3307337" y="3293463"/>
            <a:ext cx="0" cy="327559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503712" y="3312235"/>
            <a:ext cx="0" cy="308787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6325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qué tanto lio?</a:t>
            </a:r>
            <a:endParaRPr lang="es-ES" dirty="0"/>
          </a:p>
        </p:txBody>
      </p:sp>
      <p:sp>
        <p:nvSpPr>
          <p:cNvPr id="72" name="Rectangle 71"/>
          <p:cNvSpPr/>
          <p:nvPr/>
        </p:nvSpPr>
        <p:spPr>
          <a:xfrm>
            <a:off x="274640" y="1535502"/>
            <a:ext cx="8938371" cy="51578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051609" y="1541430"/>
            <a:ext cx="3161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3200" kern="0" dirty="0" smtClean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Microsoft </a:t>
            </a:r>
            <a:r>
              <a:rPr lang="es-ES" sz="32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Azure</a:t>
            </a:r>
            <a:endParaRPr lang="en-US" sz="32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pic>
        <p:nvPicPr>
          <p:cNvPr id="75" name="Picture 74" descr="icon_traditional_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5" y="1680053"/>
            <a:ext cx="1182363" cy="1182363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37588" y="2928920"/>
            <a:ext cx="1666944" cy="378851"/>
            <a:chOff x="2851748" y="3827408"/>
            <a:chExt cx="1136553" cy="284138"/>
          </a:xfrm>
        </p:grpSpPr>
        <p:pic>
          <p:nvPicPr>
            <p:cNvPr id="77" name="Picture 76" descr="blue_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1748" y="3827408"/>
              <a:ext cx="1136553" cy="28413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2851748" y="3837738"/>
              <a:ext cx="1136553" cy="273807"/>
            </a:xfrm>
            <a:prstGeom prst="rect">
              <a:avLst/>
            </a:prstGeom>
          </p:spPr>
          <p:txBody>
            <a:bodyPr vert="horz" wrap="none" lIns="121920" tIns="60960" rIns="121920" bIns="60960" rtlCol="0">
              <a:normAutofit fontScale="85000" lnSpcReduction="20000"/>
            </a:bodyPr>
            <a:lstStyle/>
            <a:p>
              <a:pPr algn="ctr" defTabSz="609585">
                <a:spcBef>
                  <a:spcPct val="20000"/>
                </a:spcBef>
              </a:pPr>
              <a:r>
                <a:rPr lang="en-US" sz="2133" dirty="0">
                  <a:solidFill>
                    <a:schemeClr val="bg2"/>
                  </a:solidFill>
                </a:rPr>
                <a:t>Azure Storage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05630" y="3616557"/>
            <a:ext cx="4061785" cy="2980796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381000" tIns="152400" rIns="152400" bIns="38099" numCol="1" rtlCol="0" anchor="ctr" anchorCtr="0" compatLnSpc="1">
            <a:prstTxWarp prst="textNoShape">
              <a:avLst/>
            </a:prstTxWarp>
          </a:bodyPr>
          <a:lstStyle/>
          <a:p>
            <a:pPr marL="249184" defTabSz="989538" fontAlgn="base">
              <a:spcAft>
                <a:spcPct val="0"/>
              </a:spcAft>
            </a:pPr>
            <a:endParaRPr lang="en-US" sz="55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5630" y="3597785"/>
            <a:ext cx="406178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184" algn="r" defTabSz="989538" fontAlgn="base">
              <a:spcAft>
                <a:spcPct val="0"/>
              </a:spcAft>
            </a:pP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Hadoop </a:t>
            </a:r>
            <a:r>
              <a:rPr lang="es-ES" sz="1867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Cluster</a:t>
            </a:r>
            <a:r>
              <a:rPr lang="es-E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 (HDInsight)</a:t>
            </a:r>
            <a:endParaRPr lang="en-US" sz="1867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077705" y="3288998"/>
            <a:ext cx="0" cy="327559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274080" y="3307769"/>
            <a:ext cx="0" cy="308787"/>
          </a:xfrm>
          <a:prstGeom prst="straightConnector1">
            <a:avLst/>
          </a:prstGeom>
          <a:ln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594672" y="5420012"/>
            <a:ext cx="1427349" cy="992261"/>
            <a:chOff x="5817486" y="4179028"/>
            <a:chExt cx="1070512" cy="744196"/>
          </a:xfrm>
        </p:grpSpPr>
        <p:grpSp>
          <p:nvGrpSpPr>
            <p:cNvPr id="88" name="Group 87"/>
            <p:cNvGrpSpPr/>
            <p:nvPr/>
          </p:nvGrpSpPr>
          <p:grpSpPr>
            <a:xfrm>
              <a:off x="5817486" y="4179028"/>
              <a:ext cx="1070512" cy="744196"/>
              <a:chOff x="7052119" y="2091944"/>
              <a:chExt cx="1070512" cy="74419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93" name="Picture 92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94" name="TextBox 93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0.13.0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7052119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Hive</a:t>
                </a:r>
              </a:p>
            </p:txBody>
          </p:sp>
        </p:grpSp>
        <p:pic>
          <p:nvPicPr>
            <p:cNvPr id="89" name="Picture 88" descr="settings.ai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985" y="4315765"/>
              <a:ext cx="340490" cy="308232"/>
            </a:xfrm>
            <a:prstGeom prst="rect">
              <a:avLst/>
            </a:prstGeom>
          </p:spPr>
        </p:pic>
      </p:grpSp>
      <p:grpSp>
        <p:nvGrpSpPr>
          <p:cNvPr id="95" name="Group 94"/>
          <p:cNvGrpSpPr/>
          <p:nvPr/>
        </p:nvGrpSpPr>
        <p:grpSpPr>
          <a:xfrm>
            <a:off x="594672" y="4247182"/>
            <a:ext cx="1427349" cy="992261"/>
            <a:chOff x="4188684" y="4083746"/>
            <a:chExt cx="1070512" cy="744196"/>
          </a:xfrm>
        </p:grpSpPr>
        <p:grpSp>
          <p:nvGrpSpPr>
            <p:cNvPr id="96" name="Group 95"/>
            <p:cNvGrpSpPr/>
            <p:nvPr/>
          </p:nvGrpSpPr>
          <p:grpSpPr>
            <a:xfrm>
              <a:off x="4188684" y="4083746"/>
              <a:ext cx="1070512" cy="744196"/>
              <a:chOff x="7052119" y="2091944"/>
              <a:chExt cx="1070512" cy="74419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7052119" y="2174409"/>
                <a:ext cx="895045" cy="661731"/>
              </a:xfrm>
              <a:prstGeom prst="rect">
                <a:avLst/>
              </a:prstGeom>
              <a:solidFill>
                <a:schemeClr val="bg2"/>
              </a:solidFill>
              <a:ln w="38100" cmpd="sng">
                <a:solidFill>
                  <a:srgbClr val="69BE28"/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n w="57150" cmpd="sng">
                    <a:solidFill>
                      <a:schemeClr val="accent5"/>
                    </a:solidFill>
                  </a:ln>
                  <a:solidFill>
                    <a:srgbClr val="467F1A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625016" y="2091944"/>
                <a:ext cx="497615" cy="195715"/>
                <a:chOff x="2851747" y="3824048"/>
                <a:chExt cx="768944" cy="194565"/>
              </a:xfrm>
            </p:grpSpPr>
            <p:pic>
              <p:nvPicPr>
                <p:cNvPr id="101" name="Picture 100" descr="blue_bar.png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751" y="3827410"/>
                  <a:ext cx="764812" cy="191203"/>
                </a:xfrm>
                <a:prstGeom prst="rect">
                  <a:avLst/>
                </a:prstGeom>
              </p:spPr>
            </p:pic>
            <p:sp>
              <p:nvSpPr>
                <p:cNvPr id="102" name="TextBox 101"/>
                <p:cNvSpPr txBox="1"/>
                <p:nvPr/>
              </p:nvSpPr>
              <p:spPr>
                <a:xfrm>
                  <a:off x="2851747" y="3824048"/>
                  <a:ext cx="768944" cy="194564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 fontScale="92500" lnSpcReduction="20000"/>
                </a:bodyPr>
                <a:lstStyle/>
                <a:p>
                  <a:pPr algn="ctr" defTabSz="609585">
                    <a:spcBef>
                      <a:spcPct val="20000"/>
                    </a:spcBef>
                  </a:pPr>
                  <a:r>
                    <a:rPr lang="en-US" sz="1200" dirty="0">
                      <a:solidFill>
                        <a:schemeClr val="bg2"/>
                      </a:solidFill>
                    </a:rPr>
                    <a:t>HDFS</a:t>
                  </a:r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7099974" y="2584654"/>
                <a:ext cx="895045" cy="251486"/>
              </a:xfrm>
              <a:prstGeom prst="rect">
                <a:avLst/>
              </a:prstGeom>
            </p:spPr>
            <p:txBody>
              <a:bodyPr vert="horz" wrap="none" lIns="121920" tIns="60960" rIns="121920" bIns="60960" rtlCol="0">
                <a:normAutofit/>
              </a:bodyPr>
              <a:lstStyle/>
              <a:p>
                <a:pPr algn="r" defTabSz="609585">
                  <a:spcBef>
                    <a:spcPct val="20000"/>
                  </a:spcBef>
                </a:pPr>
                <a:r>
                  <a:rPr lang="en-US" sz="1333" dirty="0">
                    <a:solidFill>
                      <a:schemeClr val="bg1">
                        <a:lumMod val="50000"/>
                      </a:schemeClr>
                    </a:solidFill>
                  </a:rPr>
                  <a:t>HDFS</a:t>
                </a:r>
              </a:p>
            </p:txBody>
          </p:sp>
        </p:grpSp>
        <p:pic>
          <p:nvPicPr>
            <p:cNvPr id="97" name="Picture 96" descr="cluster HDFS.ai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623"/>
            <a:stretch/>
          </p:blipFill>
          <p:spPr>
            <a:xfrm>
              <a:off x="4225206" y="4201457"/>
              <a:ext cx="339244" cy="23495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280990" y="1863190"/>
            <a:ext cx="2345157" cy="816092"/>
            <a:chOff x="4541324" y="4358805"/>
            <a:chExt cx="1758868" cy="612069"/>
          </a:xfrm>
        </p:grpSpPr>
        <p:sp>
          <p:nvSpPr>
            <p:cNvPr id="121" name="Rectangle 120"/>
            <p:cNvSpPr/>
            <p:nvPr/>
          </p:nvSpPr>
          <p:spPr>
            <a:xfrm>
              <a:off x="4541324" y="4358805"/>
              <a:ext cx="1758868" cy="612069"/>
            </a:xfrm>
            <a:prstGeom prst="rect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381000" tIns="152400" rIns="152400" bIns="38099" numCol="1" rtlCol="0" anchor="ctr" anchorCtr="0" compatLnSpc="1">
              <a:prstTxWarp prst="textNoShape">
                <a:avLst/>
              </a:prstTxWarp>
            </a:bodyPr>
            <a:lstStyle/>
            <a:p>
              <a:pPr marL="249184" defTabSz="989538" fontAlgn="base">
                <a:spcAft>
                  <a:spcPct val="0"/>
                </a:spcAft>
              </a:pPr>
              <a:endParaRPr lang="en-US" sz="55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764987" y="4424794"/>
              <a:ext cx="1494726" cy="50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49184" algn="r" defTabSz="989538" fontAlgn="base">
                <a:spcAft>
                  <a:spcPct val="0"/>
                </a:spcAft>
              </a:pPr>
              <a:r>
                <a:rPr lang="es-ES" sz="1867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SQL </a:t>
              </a:r>
              <a:r>
                <a:rPr lang="es-ES" sz="1867" kern="0" dirty="0" err="1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Database</a:t>
              </a:r>
              <a:r>
                <a:rPr lang="es-ES" sz="1867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 (</a:t>
              </a:r>
              <a:r>
                <a:rPr lang="es-ES" sz="1867" kern="0" dirty="0" err="1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Metastore</a:t>
              </a:r>
              <a:r>
                <a:rPr lang="es-ES" sz="1867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)</a:t>
              </a:r>
              <a:endParaRPr lang="en-U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endParaRPr>
            </a:p>
          </p:txBody>
        </p:sp>
        <p:sp>
          <p:nvSpPr>
            <p:cNvPr id="123" name="Can 122"/>
            <p:cNvSpPr/>
            <p:nvPr/>
          </p:nvSpPr>
          <p:spPr>
            <a:xfrm>
              <a:off x="4628865" y="4515966"/>
              <a:ext cx="422456" cy="360040"/>
            </a:xfrm>
            <a:prstGeom prst="can">
              <a:avLst/>
            </a:prstGeom>
            <a:solidFill>
              <a:srgbClr val="2D637F"/>
            </a:solidFill>
            <a:ln>
              <a:solidFill>
                <a:srgbClr val="2D63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28" name="Picture 127" descr="icon_job_track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027" y="4392672"/>
            <a:ext cx="910080" cy="910080"/>
          </a:xfrm>
          <a:prstGeom prst="rect">
            <a:avLst/>
          </a:prstGeom>
        </p:spPr>
      </p:pic>
      <p:cxnSp>
        <p:nvCxnSpPr>
          <p:cNvPr id="129" name="Straight Arrow Connector 128"/>
          <p:cNvCxnSpPr/>
          <p:nvPr/>
        </p:nvCxnSpPr>
        <p:spPr>
          <a:xfrm flipH="1" flipV="1">
            <a:off x="1902029" y="4819014"/>
            <a:ext cx="684145" cy="923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227198" y="4134080"/>
            <a:ext cx="1538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9184" defTabSz="989538" fontAlgn="base">
              <a:spcAft>
                <a:spcPct val="0"/>
              </a:spcAft>
            </a:pPr>
            <a:r>
              <a:rPr lang="es-ES" sz="1600" kern="0" dirty="0" err="1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Map</a:t>
            </a:r>
            <a:r>
              <a:rPr lang="es-ES" sz="16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rPr>
              <a:t>/Reduce</a:t>
            </a:r>
            <a:endParaRPr lang="en-US" sz="1600" kern="0" dirty="0">
              <a:solidFill>
                <a:sysClr val="windowText" lastClr="000000"/>
              </a:solidFill>
              <a:latin typeface="Segoe UI Light"/>
              <a:ea typeface="Segoe UI" pitchFamily="34" charset="0"/>
              <a:cs typeface="Segoe UI Light"/>
            </a:endParaRPr>
          </a:p>
        </p:txBody>
      </p:sp>
      <p:cxnSp>
        <p:nvCxnSpPr>
          <p:cNvPr id="139" name="Straight Arrow Connector 137"/>
          <p:cNvCxnSpPr>
            <a:stCxn id="79" idx="0"/>
            <a:endCxn id="121" idx="2"/>
          </p:cNvCxnSpPr>
          <p:nvPr/>
        </p:nvCxnSpPr>
        <p:spPr>
          <a:xfrm rot="5400000" flipH="1" flipV="1">
            <a:off x="2476409" y="2639396"/>
            <a:ext cx="937276" cy="1017045"/>
          </a:xfrm>
          <a:prstGeom prst="bentConnector3">
            <a:avLst>
              <a:gd name="adj1" fmla="val 76691"/>
            </a:avLst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963245" y="3625300"/>
            <a:ext cx="4061785" cy="2999568"/>
            <a:chOff x="3722433" y="2718975"/>
            <a:chExt cx="3046339" cy="2249676"/>
          </a:xfrm>
        </p:grpSpPr>
        <p:sp>
          <p:nvSpPr>
            <p:cNvPr id="46" name="Rectangle 45"/>
            <p:cNvSpPr/>
            <p:nvPr/>
          </p:nvSpPr>
          <p:spPr>
            <a:xfrm>
              <a:off x="3722433" y="2733054"/>
              <a:ext cx="3046339" cy="2235597"/>
            </a:xfrm>
            <a:prstGeom prst="rect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381000" tIns="152400" rIns="152400" bIns="38099" numCol="1" rtlCol="0" anchor="ctr" anchorCtr="0" compatLnSpc="1">
              <a:prstTxWarp prst="textNoShape">
                <a:avLst/>
              </a:prstTxWarp>
            </a:bodyPr>
            <a:lstStyle/>
            <a:p>
              <a:pPr marL="249184" defTabSz="989538" fontAlgn="base">
                <a:spcAft>
                  <a:spcPct val="0"/>
                </a:spcAft>
              </a:pPr>
              <a:endParaRPr lang="en-US" sz="55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722433" y="2718975"/>
              <a:ext cx="304633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49184" algn="r" defTabSz="989538" fontAlgn="base">
                <a:spcAft>
                  <a:spcPct val="0"/>
                </a:spcAft>
              </a:pPr>
              <a:r>
                <a:rPr lang="es-ES" sz="1867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Hadoop </a:t>
              </a:r>
              <a:r>
                <a:rPr lang="es-ES" sz="1867" kern="0" dirty="0" err="1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Cluster</a:t>
              </a:r>
              <a:r>
                <a:rPr lang="es-ES" sz="1867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 (HDInsight)</a:t>
              </a:r>
              <a:endParaRPr lang="en-US" sz="1867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864215" y="4085646"/>
              <a:ext cx="1070512" cy="744196"/>
              <a:chOff x="5817486" y="4179028"/>
              <a:chExt cx="1070512" cy="744196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817486" y="4179028"/>
                <a:ext cx="1070512" cy="744196"/>
                <a:chOff x="7052119" y="2091944"/>
                <a:chExt cx="1070512" cy="744196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052119" y="2174409"/>
                  <a:ext cx="895045" cy="661731"/>
                </a:xfrm>
                <a:prstGeom prst="rect">
                  <a:avLst/>
                </a:prstGeom>
                <a:solidFill>
                  <a:schemeClr val="bg2"/>
                </a:solidFill>
                <a:ln w="38100" cmpd="sng">
                  <a:solidFill>
                    <a:srgbClr val="69BE28"/>
                  </a:solidFill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n w="57150" cmpd="sng">
                      <a:solidFill>
                        <a:schemeClr val="accent5"/>
                      </a:solidFill>
                    </a:ln>
                    <a:solidFill>
                      <a:srgbClr val="467F1A"/>
                    </a:solidFill>
                  </a:endParaRP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7625016" y="2091944"/>
                  <a:ext cx="497615" cy="195715"/>
                  <a:chOff x="2851747" y="3824048"/>
                  <a:chExt cx="768944" cy="194565"/>
                </a:xfrm>
              </p:grpSpPr>
              <p:pic>
                <p:nvPicPr>
                  <p:cNvPr id="54" name="Picture 53" descr="blue_bar.png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51751" y="3827410"/>
                    <a:ext cx="764812" cy="191203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851747" y="3824048"/>
                    <a:ext cx="768944" cy="194564"/>
                  </a:xfrm>
                  <a:prstGeom prst="rect">
                    <a:avLst/>
                  </a:prstGeom>
                </p:spPr>
                <p:txBody>
                  <a:bodyPr vert="horz" wrap="none" lIns="121920" tIns="60960" rIns="121920" bIns="60960" rtlCol="0">
                    <a:normAutofit fontScale="92500" lnSpcReduction="20000"/>
                  </a:bodyPr>
                  <a:lstStyle/>
                  <a:p>
                    <a:pPr algn="ctr" defTabSz="609585">
                      <a:spcBef>
                        <a:spcPct val="20000"/>
                      </a:spcBef>
                    </a:pPr>
                    <a:r>
                      <a:rPr lang="en-US" sz="1200" dirty="0">
                        <a:solidFill>
                          <a:schemeClr val="bg2"/>
                        </a:solidFill>
                      </a:rPr>
                      <a:t>0.13.0</a:t>
                    </a:r>
                  </a:p>
                </p:txBody>
              </p: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7052119" y="2584654"/>
                  <a:ext cx="895045" cy="251486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/>
                </a:bodyPr>
                <a:lstStyle/>
                <a:p>
                  <a:pPr algn="r" defTabSz="609585">
                    <a:spcBef>
                      <a:spcPct val="20000"/>
                    </a:spcBef>
                  </a:pPr>
                  <a:r>
                    <a:rPr lang="en-US" sz="1333" dirty="0">
                      <a:solidFill>
                        <a:schemeClr val="bg1">
                          <a:lumMod val="50000"/>
                        </a:schemeClr>
                      </a:solidFill>
                    </a:rPr>
                    <a:t>Hive</a:t>
                  </a:r>
                </a:p>
              </p:txBody>
            </p:sp>
          </p:grpSp>
          <p:pic>
            <p:nvPicPr>
              <p:cNvPr id="50" name="Picture 49" descr="settings.ai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42985" y="4315765"/>
                <a:ext cx="340490" cy="308232"/>
              </a:xfrm>
              <a:prstGeom prst="rect">
                <a:avLst/>
              </a:prstGeom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3864215" y="3206023"/>
              <a:ext cx="1070512" cy="744196"/>
              <a:chOff x="4188684" y="4083746"/>
              <a:chExt cx="1070512" cy="74419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4188684" y="4083746"/>
                <a:ext cx="1070512" cy="744196"/>
                <a:chOff x="7052119" y="2091944"/>
                <a:chExt cx="1070512" cy="744196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7052119" y="2174409"/>
                  <a:ext cx="895045" cy="661731"/>
                </a:xfrm>
                <a:prstGeom prst="rect">
                  <a:avLst/>
                </a:prstGeom>
                <a:solidFill>
                  <a:schemeClr val="bg2"/>
                </a:solidFill>
                <a:ln w="38100" cmpd="sng">
                  <a:solidFill>
                    <a:srgbClr val="69BE28"/>
                  </a:solidFill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n w="57150" cmpd="sng">
                      <a:solidFill>
                        <a:schemeClr val="accent5"/>
                      </a:solidFill>
                    </a:ln>
                    <a:solidFill>
                      <a:srgbClr val="467F1A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7625016" y="2091944"/>
                  <a:ext cx="497615" cy="195715"/>
                  <a:chOff x="2851747" y="3824048"/>
                  <a:chExt cx="768944" cy="194565"/>
                </a:xfrm>
              </p:grpSpPr>
              <p:pic>
                <p:nvPicPr>
                  <p:cNvPr id="62" name="Picture 61" descr="blue_bar.png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51751" y="3827410"/>
                    <a:ext cx="764812" cy="191203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851747" y="3824048"/>
                    <a:ext cx="768944" cy="194564"/>
                  </a:xfrm>
                  <a:prstGeom prst="rect">
                    <a:avLst/>
                  </a:prstGeom>
                </p:spPr>
                <p:txBody>
                  <a:bodyPr vert="horz" wrap="none" lIns="121920" tIns="60960" rIns="121920" bIns="60960" rtlCol="0">
                    <a:normAutofit fontScale="92500" lnSpcReduction="20000"/>
                  </a:bodyPr>
                  <a:lstStyle/>
                  <a:p>
                    <a:pPr algn="ctr" defTabSz="609585">
                      <a:spcBef>
                        <a:spcPct val="20000"/>
                      </a:spcBef>
                    </a:pPr>
                    <a:r>
                      <a:rPr lang="en-US" sz="1200" dirty="0">
                        <a:solidFill>
                          <a:schemeClr val="bg2"/>
                        </a:solidFill>
                      </a:rPr>
                      <a:t>HDFS</a:t>
                    </a:r>
                  </a:p>
                </p:txBody>
              </p: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7099974" y="2584654"/>
                  <a:ext cx="895045" cy="251486"/>
                </a:xfrm>
                <a:prstGeom prst="rect">
                  <a:avLst/>
                </a:prstGeom>
              </p:spPr>
              <p:txBody>
                <a:bodyPr vert="horz" wrap="none" lIns="121920" tIns="60960" rIns="121920" bIns="60960" rtlCol="0">
                  <a:normAutofit/>
                </a:bodyPr>
                <a:lstStyle/>
                <a:p>
                  <a:pPr algn="r" defTabSz="609585">
                    <a:spcBef>
                      <a:spcPct val="20000"/>
                    </a:spcBef>
                  </a:pPr>
                  <a:r>
                    <a:rPr lang="en-US" sz="1333" dirty="0">
                      <a:solidFill>
                        <a:schemeClr val="bg1">
                          <a:lumMod val="50000"/>
                        </a:schemeClr>
                      </a:solidFill>
                    </a:rPr>
                    <a:t>HDFS</a:t>
                  </a:r>
                </a:p>
              </p:txBody>
            </p:sp>
          </p:grpSp>
          <p:pic>
            <p:nvPicPr>
              <p:cNvPr id="58" name="Picture 57" descr="cluster HDFS.ai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7623"/>
              <a:stretch/>
            </p:blipFill>
            <p:spPr>
              <a:xfrm>
                <a:off x="4225206" y="4201457"/>
                <a:ext cx="339244" cy="234950"/>
              </a:xfrm>
              <a:prstGeom prst="rect">
                <a:avLst/>
              </a:prstGeom>
            </p:spPr>
          </p:pic>
        </p:grpSp>
        <p:pic>
          <p:nvPicPr>
            <p:cNvPr id="64" name="Picture 63" descr="icon_job_tracke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0481" y="3315141"/>
              <a:ext cx="682560" cy="682560"/>
            </a:xfrm>
            <a:prstGeom prst="rect">
              <a:avLst/>
            </a:prstGeom>
          </p:spPr>
        </p:pic>
        <p:cxnSp>
          <p:nvCxnSpPr>
            <p:cNvPr id="65" name="Straight Arrow Connector 64"/>
            <p:cNvCxnSpPr/>
            <p:nvPr/>
          </p:nvCxnSpPr>
          <p:spPr>
            <a:xfrm flipH="1" flipV="1">
              <a:off x="4844732" y="3634897"/>
              <a:ext cx="513109" cy="692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088609" y="3121197"/>
              <a:ext cx="115416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49184" defTabSz="989538" fontAlgn="base">
                <a:spcAft>
                  <a:spcPct val="0"/>
                </a:spcAft>
              </a:pPr>
              <a:r>
                <a:rPr lang="es-ES" sz="1600" kern="0" dirty="0" err="1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Map</a:t>
              </a:r>
              <a:r>
                <a:rPr lang="es-ES" sz="1600" kern="0" dirty="0">
                  <a:solidFill>
                    <a:sysClr val="windowText" lastClr="000000"/>
                  </a:solidFill>
                  <a:latin typeface="Segoe UI Light"/>
                  <a:ea typeface="Segoe UI" pitchFamily="34" charset="0"/>
                  <a:cs typeface="Segoe UI Light"/>
                </a:rPr>
                <a:t>/Reduce</a:t>
              </a:r>
              <a:endParaRPr lang="en-US" sz="16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 Light"/>
              </a:endParaRPr>
            </a:p>
          </p:txBody>
        </p:sp>
      </p:grpSp>
      <p:cxnSp>
        <p:nvCxnSpPr>
          <p:cNvPr id="67" name="Straight Arrow Connector 137"/>
          <p:cNvCxnSpPr>
            <a:stCxn id="46" idx="0"/>
            <a:endCxn id="121" idx="3"/>
          </p:cNvCxnSpPr>
          <p:nvPr/>
        </p:nvCxnSpPr>
        <p:spPr>
          <a:xfrm rot="16200000" flipV="1">
            <a:off x="5123724" y="1773658"/>
            <a:ext cx="1372837" cy="2367991"/>
          </a:xfrm>
          <a:prstGeom prst="bentConnector2">
            <a:avLst/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137"/>
          <p:cNvCxnSpPr>
            <a:stCxn id="46" idx="1"/>
          </p:cNvCxnSpPr>
          <p:nvPr/>
        </p:nvCxnSpPr>
        <p:spPr>
          <a:xfrm rot="10800000">
            <a:off x="2179625" y="3118346"/>
            <a:ext cx="2783619" cy="2016125"/>
          </a:xfrm>
          <a:prstGeom prst="bentConnector3">
            <a:avLst>
              <a:gd name="adj1" fmla="val 11128"/>
            </a:avLst>
          </a:prstGeom>
          <a:ln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Clusters</a:t>
            </a:r>
            <a:r>
              <a:rPr lang="es-ES" dirty="0" smtClean="0"/>
              <a:t> bajo demanda</a:t>
            </a: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Objetivos: </a:t>
            </a:r>
          </a:p>
          <a:p>
            <a:pPr lvl="1"/>
            <a:r>
              <a:rPr lang="es-ES" dirty="0" smtClean="0"/>
              <a:t>Reducción de Costes</a:t>
            </a:r>
          </a:p>
          <a:p>
            <a:pPr lvl="1"/>
            <a:r>
              <a:rPr lang="es-ES" dirty="0" smtClean="0"/>
              <a:t>Configuración individual por cada carga de trabajo/usuario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¿Y ahora que?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78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usamos para desarrollar en Hadoop?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1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53639473"/>
              </p:ext>
            </p:extLst>
          </p:nvPr>
        </p:nvGraphicFramePr>
        <p:xfrm>
          <a:off x="220455" y="13666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8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3535" y="1700808"/>
            <a:ext cx="3153236" cy="1310812"/>
            <a:chOff x="399201" y="2353961"/>
            <a:chExt cx="3153683" cy="1016431"/>
          </a:xfrm>
        </p:grpSpPr>
        <p:sp>
          <p:nvSpPr>
            <p:cNvPr id="4" name="TextBox 3"/>
            <p:cNvSpPr txBox="1"/>
            <p:nvPr/>
          </p:nvSpPr>
          <p:spPr>
            <a:xfrm>
              <a:off x="876449" y="2805216"/>
              <a:ext cx="2643086" cy="286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Map f(k1,v1) </a:t>
              </a:r>
              <a:r>
                <a:rPr lang="en-US" dirty="0">
                  <a:solidFill>
                    <a:srgbClr val="404040"/>
                  </a:solidFill>
                  <a:sym typeface="Wingdings" panose="05000000000000000000" pitchFamily="2" charset="2"/>
                </a:rPr>
                <a:t> list(k2,v2)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9201" y="3084004"/>
              <a:ext cx="3153683" cy="286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04040"/>
                  </a:solidFill>
                </a:rPr>
                <a:t>Reduce f(k2, list(v2)) </a:t>
              </a:r>
              <a:r>
                <a:rPr lang="en-US" dirty="0">
                  <a:solidFill>
                    <a:srgbClr val="404040"/>
                  </a:solidFill>
                  <a:sym typeface="Wingdings" panose="05000000000000000000" pitchFamily="2" charset="2"/>
                </a:rPr>
                <a:t> (k2, v3)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2840" y="2353961"/>
              <a:ext cx="2539068" cy="405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>
                  <a:solidFill>
                    <a:srgbClr val="404040"/>
                  </a:solidFill>
                </a:rPr>
                <a:t>Funcionalmente</a:t>
              </a:r>
              <a:endParaRPr lang="en-US" sz="2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989146" y="1667143"/>
            <a:ext cx="3967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04040"/>
                </a:solidFill>
              </a:rPr>
              <a:t>En la </a:t>
            </a:r>
            <a:r>
              <a:rPr lang="en-US" sz="2800" dirty="0" err="1">
                <a:solidFill>
                  <a:srgbClr val="404040"/>
                </a:solidFill>
              </a:rPr>
              <a:t>práctica</a:t>
            </a:r>
            <a:r>
              <a:rPr lang="en-US" sz="2800" dirty="0">
                <a:solidFill>
                  <a:srgbClr val="404040"/>
                </a:solidFill>
              </a:rPr>
              <a:t>, </a:t>
            </a:r>
            <a:r>
              <a:rPr lang="en-US" sz="2800" dirty="0" err="1">
                <a:solidFill>
                  <a:srgbClr val="404040"/>
                </a:solidFill>
              </a:rPr>
              <a:t>WordCount</a:t>
            </a:r>
            <a:endParaRPr lang="en-US" sz="2800" dirty="0">
              <a:solidFill>
                <a:srgbClr val="40404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359" y="2282755"/>
            <a:ext cx="438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chalaneru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chalaneru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que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lleves</a:t>
            </a:r>
            <a:r>
              <a:rPr lang="en-US" dirty="0">
                <a:solidFill>
                  <a:srgbClr val="C00000"/>
                </a:solidFill>
              </a:rPr>
              <a:t> en la </a:t>
            </a:r>
            <a:r>
              <a:rPr lang="en-US" dirty="0" err="1">
                <a:solidFill>
                  <a:srgbClr val="C00000"/>
                </a:solidFill>
              </a:rPr>
              <a:t>chalana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3967" y="2833220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</a:rPr>
              <a:t>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7641" y="3318644"/>
            <a:ext cx="688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(chalaneru,1) (chalaneru,1), (</a:t>
            </a:r>
            <a:r>
              <a:rPr lang="en-US" dirty="0" err="1">
                <a:solidFill>
                  <a:srgbClr val="404040"/>
                </a:solidFill>
              </a:rPr>
              <a:t>que</a:t>
            </a:r>
            <a:r>
              <a:rPr lang="en-US" dirty="0">
                <a:solidFill>
                  <a:srgbClr val="404040"/>
                </a:solidFill>
              </a:rPr>
              <a:t>, 1), (lleves,1), (en,1), (la,1),(chalana,1)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1510" y="3830388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</a:rPr>
              <a:t>Shuffle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3318" y="4375137"/>
            <a:ext cx="578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(</a:t>
            </a:r>
            <a:r>
              <a:rPr lang="en-US" dirty="0" err="1">
                <a:solidFill>
                  <a:srgbClr val="404040"/>
                </a:solidFill>
              </a:rPr>
              <a:t>chalaneru</a:t>
            </a:r>
            <a:r>
              <a:rPr lang="en-US" dirty="0">
                <a:solidFill>
                  <a:srgbClr val="404040"/>
                </a:solidFill>
              </a:rPr>
              <a:t>,(1,1)) (que,1), (lleves,1), (en,1), (la,1),(chalana,1)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3849" y="4827556"/>
            <a:ext cx="112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</a:rPr>
              <a:t>Reduce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8629" y="5310977"/>
            <a:ext cx="552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(chalaneru,2) (que,1), (lleves,1), (en,1), (la,1), (chalana,1)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5568" y="3236980"/>
            <a:ext cx="4336965" cy="3316297"/>
            <a:chOff x="224734" y="3236952"/>
            <a:chExt cx="4337581" cy="33167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34" y="3902976"/>
              <a:ext cx="4337581" cy="2650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346284" y="3236952"/>
              <a:ext cx="1636386" cy="523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404040"/>
                  </a:solidFill>
                </a:rPr>
                <a:t>En </a:t>
              </a:r>
              <a:r>
                <a:rPr lang="en-US" sz="2800" dirty="0" err="1">
                  <a:solidFill>
                    <a:srgbClr val="404040"/>
                  </a:solidFill>
                </a:rPr>
                <a:t>Código</a:t>
              </a:r>
              <a:endParaRPr lang="en-US" sz="2800" dirty="0">
                <a:solidFill>
                  <a:srgbClr val="40404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805802" y="5915053"/>
            <a:ext cx="5981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404040"/>
                </a:solidFill>
              </a:rPr>
              <a:t>Escala</a:t>
            </a:r>
            <a:r>
              <a:rPr lang="en-US" sz="2000" i="1" dirty="0">
                <a:solidFill>
                  <a:srgbClr val="404040"/>
                </a:solidFill>
              </a:rPr>
              <a:t> al </a:t>
            </a:r>
            <a:r>
              <a:rPr lang="en-US" sz="2000" i="1" dirty="0" err="1">
                <a:solidFill>
                  <a:srgbClr val="404040"/>
                </a:solidFill>
              </a:rPr>
              <a:t>rango</a:t>
            </a:r>
            <a:r>
              <a:rPr lang="en-US" sz="2000" i="1" dirty="0">
                <a:solidFill>
                  <a:srgbClr val="404040"/>
                </a:solidFill>
              </a:rPr>
              <a:t> de TB/PB </a:t>
            </a:r>
            <a:r>
              <a:rPr lang="en-US" sz="2000" i="1" dirty="0" err="1">
                <a:solidFill>
                  <a:srgbClr val="404040"/>
                </a:solidFill>
              </a:rPr>
              <a:t>sobre</a:t>
            </a:r>
            <a:r>
              <a:rPr lang="en-US" sz="2000" i="1" dirty="0">
                <a:solidFill>
                  <a:srgbClr val="404040"/>
                </a:solidFill>
              </a:rPr>
              <a:t> 10, 100 o 1000 de </a:t>
            </a:r>
            <a:r>
              <a:rPr lang="en-US" sz="2000" i="1" dirty="0" err="1">
                <a:solidFill>
                  <a:srgbClr val="404040"/>
                </a:solidFill>
              </a:rPr>
              <a:t>nodos</a:t>
            </a:r>
            <a:endParaRPr lang="en-US" sz="2000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566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de </a:t>
            </a:r>
            <a:r>
              <a:rPr lang="es-ES" dirty="0" err="1" smtClean="0"/>
              <a:t>MapReduce</a:t>
            </a:r>
            <a:endParaRPr lang="es-ES" dirty="0"/>
          </a:p>
        </p:txBody>
      </p:sp>
      <p:grpSp>
        <p:nvGrpSpPr>
          <p:cNvPr id="2" name="Grupo 1"/>
          <p:cNvGrpSpPr/>
          <p:nvPr/>
        </p:nvGrpSpPr>
        <p:grpSpPr>
          <a:xfrm>
            <a:off x="1703513" y="1802604"/>
            <a:ext cx="8949380" cy="4380109"/>
            <a:chOff x="1277634" y="1054346"/>
            <a:chExt cx="6712035" cy="3285082"/>
          </a:xfrm>
        </p:grpSpPr>
        <p:sp>
          <p:nvSpPr>
            <p:cNvPr id="16" name="Rectangle 15"/>
            <p:cNvSpPr/>
            <p:nvPr/>
          </p:nvSpPr>
          <p:spPr>
            <a:xfrm>
              <a:off x="1385646" y="1054347"/>
              <a:ext cx="6604023" cy="23245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902324" y="1491631"/>
              <a:ext cx="3044418" cy="1090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HBase</a:t>
              </a:r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30766" y="1445765"/>
              <a:ext cx="3044418" cy="10870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53788" y="1520310"/>
              <a:ext cx="3044418" cy="10870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39652" y="1593748"/>
              <a:ext cx="3044418" cy="10870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15452" y="1952963"/>
              <a:ext cx="780046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Input</a:t>
              </a:r>
              <a:br>
                <a:rPr lang="es-ES" dirty="0"/>
              </a:br>
              <a:r>
                <a:rPr lang="es-ES" dirty="0" err="1"/>
                <a:t>Format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385646" y="3765813"/>
              <a:ext cx="6604023" cy="57361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39652" y="1590358"/>
              <a:ext cx="519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Node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7634" y="3918676"/>
              <a:ext cx="671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HDFS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88024" y="1593748"/>
              <a:ext cx="3044418" cy="1090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68892" y="1952963"/>
              <a:ext cx="780046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Map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422331" y="1959782"/>
              <a:ext cx="978404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Partitioner</a:t>
              </a:r>
              <a:endParaRPr lang="en-US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2295497" y="2247714"/>
              <a:ext cx="173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58876" y="2247714"/>
              <a:ext cx="173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871700" y="2499843"/>
              <a:ext cx="0" cy="1265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745097" y="1585238"/>
              <a:ext cx="519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Node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861807" y="1968991"/>
              <a:ext cx="780046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Sort</a:t>
              </a:r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815247" y="1968991"/>
              <a:ext cx="780046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Reduce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768686" y="1975810"/>
              <a:ext cx="978404" cy="5400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Output </a:t>
              </a:r>
              <a:r>
                <a:rPr lang="es-ES" dirty="0" err="1"/>
                <a:t>Format</a:t>
              </a:r>
              <a:endParaRPr lang="en-US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641853" y="2263742"/>
              <a:ext cx="173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605231" y="2263742"/>
              <a:ext cx="1733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434318" y="2515870"/>
              <a:ext cx="0" cy="1265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393582" y="1054346"/>
              <a:ext cx="980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MapReduce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77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Dos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Interfaz</a:t>
            </a:r>
            <a:r>
              <a:rPr lang="en-US" dirty="0" smtClean="0"/>
              <a:t> de Streaming</a:t>
            </a:r>
          </a:p>
          <a:p>
            <a:pPr lvl="1"/>
            <a:r>
              <a:rPr lang="en-US" dirty="0" smtClean="0"/>
              <a:t>APIs </a:t>
            </a:r>
            <a:r>
              <a:rPr lang="en-US" dirty="0" err="1" smtClean="0"/>
              <a:t>específicas</a:t>
            </a:r>
            <a:r>
              <a:rPr lang="en-US" dirty="0" smtClean="0"/>
              <a:t> (.NET SDK for Hadoop)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Hadoop y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Streaming</a:t>
            </a:r>
            <a:endParaRPr lang="en-US" dirty="0"/>
          </a:p>
        </p:txBody>
      </p:sp>
      <p:sp>
        <p:nvSpPr>
          <p:cNvPr id="6" name="Rectangle 15"/>
          <p:cNvSpPr/>
          <p:nvPr/>
        </p:nvSpPr>
        <p:spPr>
          <a:xfrm>
            <a:off x="1847529" y="1880254"/>
            <a:ext cx="8805364" cy="30994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46"/>
          <p:cNvSpPr/>
          <p:nvPr/>
        </p:nvSpPr>
        <p:spPr>
          <a:xfrm>
            <a:off x="6536432" y="2463298"/>
            <a:ext cx="4059224" cy="1453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HBase</a:t>
            </a:r>
            <a:endParaRPr lang="en-US" dirty="0"/>
          </a:p>
        </p:txBody>
      </p:sp>
      <p:sp>
        <p:nvSpPr>
          <p:cNvPr id="8" name="Rectangle 45"/>
          <p:cNvSpPr/>
          <p:nvPr/>
        </p:nvSpPr>
        <p:spPr>
          <a:xfrm>
            <a:off x="2174355" y="2402144"/>
            <a:ext cx="4059224" cy="1449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4"/>
          <p:cNvSpPr/>
          <p:nvPr/>
        </p:nvSpPr>
        <p:spPr>
          <a:xfrm>
            <a:off x="2071717" y="2501538"/>
            <a:ext cx="4059224" cy="1449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/>
          <p:cNvSpPr/>
          <p:nvPr/>
        </p:nvSpPr>
        <p:spPr>
          <a:xfrm>
            <a:off x="1919536" y="2599455"/>
            <a:ext cx="4059224" cy="1449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/>
          <p:cNvSpPr/>
          <p:nvPr/>
        </p:nvSpPr>
        <p:spPr>
          <a:xfrm>
            <a:off x="2020603" y="3078408"/>
            <a:ext cx="1040061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Input</a:t>
            </a:r>
            <a:br>
              <a:rPr lang="es-ES" dirty="0"/>
            </a:br>
            <a:r>
              <a:rPr lang="es-ES" dirty="0" err="1"/>
              <a:t>Format</a:t>
            </a:r>
            <a:endParaRPr lang="en-US" dirty="0"/>
          </a:p>
        </p:txBody>
      </p:sp>
      <p:sp>
        <p:nvSpPr>
          <p:cNvPr id="12" name="Rounded Rectangle 7"/>
          <p:cNvSpPr/>
          <p:nvPr/>
        </p:nvSpPr>
        <p:spPr>
          <a:xfrm>
            <a:off x="1847529" y="5495542"/>
            <a:ext cx="8805364" cy="76482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6"/>
          <p:cNvSpPr txBox="1"/>
          <p:nvPr/>
        </p:nvSpPr>
        <p:spPr>
          <a:xfrm>
            <a:off x="1919536" y="259493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Node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1703513" y="5699358"/>
            <a:ext cx="894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HDFS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23"/>
          <p:cNvSpPr/>
          <p:nvPr/>
        </p:nvSpPr>
        <p:spPr>
          <a:xfrm>
            <a:off x="6384032" y="2599454"/>
            <a:ext cx="4059224" cy="1453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36"/>
          <p:cNvSpPr/>
          <p:nvPr/>
        </p:nvSpPr>
        <p:spPr>
          <a:xfrm>
            <a:off x="3291856" y="3078408"/>
            <a:ext cx="1040061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Map</a:t>
            </a:r>
            <a:endParaRPr lang="en-US" dirty="0"/>
          </a:p>
        </p:txBody>
      </p:sp>
      <p:sp>
        <p:nvSpPr>
          <p:cNvPr id="17" name="Rectangle 37"/>
          <p:cNvSpPr/>
          <p:nvPr/>
        </p:nvSpPr>
        <p:spPr>
          <a:xfrm>
            <a:off x="4563108" y="3087500"/>
            <a:ext cx="1304539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Partitioner</a:t>
            </a:r>
            <a:endParaRPr lang="en-US" dirty="0"/>
          </a:p>
        </p:txBody>
      </p:sp>
      <p:cxnSp>
        <p:nvCxnSpPr>
          <p:cNvPr id="18" name="Straight Arrow Connector 38"/>
          <p:cNvCxnSpPr/>
          <p:nvPr/>
        </p:nvCxnSpPr>
        <p:spPr>
          <a:xfrm>
            <a:off x="3060663" y="3471409"/>
            <a:ext cx="23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40"/>
          <p:cNvCxnSpPr/>
          <p:nvPr/>
        </p:nvCxnSpPr>
        <p:spPr>
          <a:xfrm>
            <a:off x="4345168" y="3471409"/>
            <a:ext cx="23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41"/>
          <p:cNvCxnSpPr/>
          <p:nvPr/>
        </p:nvCxnSpPr>
        <p:spPr>
          <a:xfrm flipV="1">
            <a:off x="2495600" y="3807582"/>
            <a:ext cx="0" cy="1687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47"/>
          <p:cNvSpPr txBox="1"/>
          <p:nvPr/>
        </p:nvSpPr>
        <p:spPr>
          <a:xfrm>
            <a:off x="6326796" y="258810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Node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48"/>
          <p:cNvSpPr/>
          <p:nvPr/>
        </p:nvSpPr>
        <p:spPr>
          <a:xfrm>
            <a:off x="6482410" y="3099778"/>
            <a:ext cx="1040061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Sort</a:t>
            </a:r>
            <a:endParaRPr lang="en-US" dirty="0"/>
          </a:p>
        </p:txBody>
      </p:sp>
      <p:sp>
        <p:nvSpPr>
          <p:cNvPr id="23" name="Rectangle 49"/>
          <p:cNvSpPr/>
          <p:nvPr/>
        </p:nvSpPr>
        <p:spPr>
          <a:xfrm>
            <a:off x="7753663" y="3099778"/>
            <a:ext cx="1040061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Reduce</a:t>
            </a:r>
            <a:endParaRPr lang="en-US" dirty="0"/>
          </a:p>
        </p:txBody>
      </p:sp>
      <p:sp>
        <p:nvSpPr>
          <p:cNvPr id="24" name="Rectangle 50"/>
          <p:cNvSpPr/>
          <p:nvPr/>
        </p:nvSpPr>
        <p:spPr>
          <a:xfrm>
            <a:off x="9024915" y="3108870"/>
            <a:ext cx="1304539" cy="7200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Output </a:t>
            </a:r>
            <a:r>
              <a:rPr lang="es-ES" dirty="0" err="1"/>
              <a:t>Format</a:t>
            </a:r>
            <a:endParaRPr lang="en-US" dirty="0"/>
          </a:p>
        </p:txBody>
      </p:sp>
      <p:cxnSp>
        <p:nvCxnSpPr>
          <p:cNvPr id="25" name="Straight Arrow Connector 51"/>
          <p:cNvCxnSpPr/>
          <p:nvPr/>
        </p:nvCxnSpPr>
        <p:spPr>
          <a:xfrm>
            <a:off x="7522471" y="3492780"/>
            <a:ext cx="23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2"/>
          <p:cNvCxnSpPr/>
          <p:nvPr/>
        </p:nvCxnSpPr>
        <p:spPr>
          <a:xfrm>
            <a:off x="8806975" y="3492780"/>
            <a:ext cx="23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3"/>
          <p:cNvCxnSpPr/>
          <p:nvPr/>
        </p:nvCxnSpPr>
        <p:spPr>
          <a:xfrm>
            <a:off x="9912424" y="3828951"/>
            <a:ext cx="0" cy="1687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54"/>
          <p:cNvSpPr txBox="1"/>
          <p:nvPr/>
        </p:nvSpPr>
        <p:spPr>
          <a:xfrm>
            <a:off x="1858110" y="1880252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MapReduce</a:t>
            </a:r>
            <a:endParaRPr lang="en-US" dirty="0"/>
          </a:p>
        </p:txBody>
      </p:sp>
      <p:sp>
        <p:nvSpPr>
          <p:cNvPr id="29" name="Rectangle 36"/>
          <p:cNvSpPr/>
          <p:nvPr/>
        </p:nvSpPr>
        <p:spPr>
          <a:xfrm>
            <a:off x="3291075" y="4191058"/>
            <a:ext cx="1040061" cy="720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Ejecutable</a:t>
            </a:r>
            <a:endParaRPr lang="en-US" sz="1200" dirty="0"/>
          </a:p>
        </p:txBody>
      </p:sp>
      <p:cxnSp>
        <p:nvCxnSpPr>
          <p:cNvPr id="30" name="Straight Arrow Connector 38"/>
          <p:cNvCxnSpPr/>
          <p:nvPr/>
        </p:nvCxnSpPr>
        <p:spPr>
          <a:xfrm>
            <a:off x="3407701" y="3822694"/>
            <a:ext cx="0" cy="355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8"/>
          <p:cNvCxnSpPr/>
          <p:nvPr/>
        </p:nvCxnSpPr>
        <p:spPr>
          <a:xfrm flipV="1">
            <a:off x="4175787" y="3821724"/>
            <a:ext cx="0" cy="339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6"/>
          <p:cNvSpPr/>
          <p:nvPr/>
        </p:nvSpPr>
        <p:spPr>
          <a:xfrm>
            <a:off x="7766914" y="4178358"/>
            <a:ext cx="1040061" cy="7200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Ejecutable</a:t>
            </a:r>
            <a:endParaRPr lang="en-US" sz="1200" dirty="0"/>
          </a:p>
        </p:txBody>
      </p:sp>
      <p:cxnSp>
        <p:nvCxnSpPr>
          <p:cNvPr id="35" name="Straight Arrow Connector 38"/>
          <p:cNvCxnSpPr/>
          <p:nvPr/>
        </p:nvCxnSpPr>
        <p:spPr>
          <a:xfrm>
            <a:off x="7883540" y="3809994"/>
            <a:ext cx="0" cy="355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8"/>
          <p:cNvCxnSpPr/>
          <p:nvPr/>
        </p:nvCxnSpPr>
        <p:spPr>
          <a:xfrm flipV="1">
            <a:off x="8651625" y="3809024"/>
            <a:ext cx="0" cy="339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7135120" y="3747363"/>
            <a:ext cx="734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STD IN</a:t>
            </a:r>
            <a:endParaRPr lang="en-US" sz="1600" dirty="0"/>
          </a:p>
        </p:txBody>
      </p:sp>
      <p:sp>
        <p:nvSpPr>
          <p:cNvPr id="39" name="Rectángulo 38"/>
          <p:cNvSpPr/>
          <p:nvPr/>
        </p:nvSpPr>
        <p:spPr>
          <a:xfrm>
            <a:off x="8803663" y="3747363"/>
            <a:ext cx="91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STD OUT</a:t>
            </a:r>
            <a:endParaRPr lang="en-US" sz="1600" dirty="0"/>
          </a:p>
        </p:txBody>
      </p:sp>
      <p:sp>
        <p:nvSpPr>
          <p:cNvPr id="40" name="Rectángulo 39"/>
          <p:cNvSpPr/>
          <p:nvPr/>
        </p:nvSpPr>
        <p:spPr>
          <a:xfrm>
            <a:off x="2599556" y="3747363"/>
            <a:ext cx="734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STD IN</a:t>
            </a:r>
            <a:endParaRPr lang="en-US" sz="1600" dirty="0"/>
          </a:p>
        </p:txBody>
      </p:sp>
      <p:sp>
        <p:nvSpPr>
          <p:cNvPr id="41" name="Rectángulo 40"/>
          <p:cNvSpPr/>
          <p:nvPr/>
        </p:nvSpPr>
        <p:spPr>
          <a:xfrm>
            <a:off x="4268099" y="3747363"/>
            <a:ext cx="91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STD OUT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96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8" grpId="0"/>
      <p:bldP spid="39" grpId="0"/>
      <p:bldP spid="40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 para HDInsight</a:t>
            </a:r>
            <a:endParaRPr lang="en-US" dirty="0"/>
          </a:p>
          <a:p>
            <a:pPr lvl="1"/>
            <a:r>
              <a:rPr lang="en-US" dirty="0" smtClean="0"/>
              <a:t>API C#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hace</a:t>
            </a:r>
            <a:r>
              <a:rPr lang="en-US" dirty="0" smtClean="0"/>
              <a:t> de wrapper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interfaz</a:t>
            </a:r>
            <a:r>
              <a:rPr lang="en-US" dirty="0" smtClean="0"/>
              <a:t> de streaming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LINQ </a:t>
            </a:r>
            <a:r>
              <a:rPr lang="en-US" dirty="0"/>
              <a:t>to </a:t>
            </a:r>
            <a:r>
              <a:rPr lang="en-US" dirty="0" smtClean="0"/>
              <a:t>Hive</a:t>
            </a:r>
          </a:p>
          <a:p>
            <a:pPr lvl="1"/>
            <a:r>
              <a:rPr lang="es-ES" dirty="0" smtClean="0"/>
              <a:t>Cliente de WebHDFS</a:t>
            </a:r>
            <a:endParaRPr lang="es-ES" dirty="0" smtClean="0"/>
          </a:p>
          <a:p>
            <a:pPr lvl="1"/>
            <a:r>
              <a:rPr lang="es-ES" dirty="0" smtClean="0"/>
              <a:t>Cliente de </a:t>
            </a:r>
            <a:r>
              <a:rPr lang="es-ES" dirty="0" err="1" smtClean="0"/>
              <a:t>WebHCat</a:t>
            </a:r>
            <a:endParaRPr lang="es-ES" dirty="0" smtClean="0"/>
          </a:p>
          <a:p>
            <a:pPr lvl="1"/>
            <a:r>
              <a:rPr lang="es-ES" dirty="0" smtClean="0"/>
              <a:t>LINQ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Oozie</a:t>
            </a:r>
            <a:endParaRPr lang="es-ES" dirty="0" smtClean="0"/>
          </a:p>
          <a:p>
            <a:pPr lvl="1"/>
            <a:r>
              <a:rPr lang="es-ES" dirty="0" err="1" smtClean="0"/>
              <a:t>Ambari</a:t>
            </a:r>
            <a:r>
              <a:rPr lang="es-ES" dirty="0" smtClean="0"/>
              <a:t> 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.Net</a:t>
            </a:r>
            <a:r>
              <a:rPr lang="es-ES" dirty="0" smtClean="0"/>
              <a:t> SDK de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Pablo Doval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701" y="2510034"/>
            <a:ext cx="7049316" cy="1770741"/>
          </a:xfrm>
        </p:spPr>
        <p:txBody>
          <a:bodyPr/>
          <a:lstStyle/>
          <a:p>
            <a:r>
              <a:rPr lang="es-ES_tradnl" dirty="0" smtClean="0"/>
              <a:t>Data Team en Plain Concepts</a:t>
            </a:r>
          </a:p>
          <a:p>
            <a:r>
              <a:rPr lang="es-ES_tradnl" dirty="0" smtClean="0"/>
              <a:t>@</a:t>
            </a:r>
            <a:r>
              <a:rPr lang="es-ES_tradnl" dirty="0" err="1" smtClean="0"/>
              <a:t>PabloDoval</a:t>
            </a:r>
            <a:endParaRPr lang="es-ES_tradnl" dirty="0" smtClean="0"/>
          </a:p>
          <a:p>
            <a:r>
              <a:rPr lang="es-ES_tradnl" dirty="0" smtClean="0"/>
              <a:t>palvarez@plainconcepts.com</a:t>
            </a:r>
            <a:endParaRPr lang="en-US" dirty="0"/>
          </a:p>
        </p:txBody>
      </p:sp>
      <p:pic>
        <p:nvPicPr>
          <p:cNvPr id="8" name="Imagen 1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39" t="-4708" r="-92239" b="-470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78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Demo: </a:t>
            </a:r>
            <a:r>
              <a:rPr lang="es-ES" dirty="0" err="1" smtClean="0"/>
              <a:t>MapReduce</a:t>
            </a:r>
            <a:r>
              <a:rPr lang="es-ES" dirty="0" smtClean="0"/>
              <a:t> con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Consultas: </a:t>
            </a:r>
            <a:r>
              <a:rPr lang="es-ES" dirty="0" err="1" smtClean="0"/>
              <a:t>Pig</a:t>
            </a:r>
            <a:r>
              <a:rPr lang="es-ES" dirty="0" smtClean="0"/>
              <a:t>, Hive, </a:t>
            </a:r>
            <a:r>
              <a:rPr lang="es-ES" dirty="0" err="1" smtClean="0"/>
              <a:t>Scalding</a:t>
            </a:r>
            <a:r>
              <a:rPr lang="es-E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 de Hadoop para </a:t>
            </a:r>
            <a:r>
              <a:rPr lang="en-US" dirty="0" err="1" smtClean="0"/>
              <a:t>simplificar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consultas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los </a:t>
            </a:r>
            <a:r>
              <a:rPr lang="en-US" dirty="0" err="1" smtClean="0"/>
              <a:t>datos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Dos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procesado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(</a:t>
            </a:r>
            <a:r>
              <a:rPr lang="en-US" b="1" dirty="0" smtClean="0"/>
              <a:t>Pig Latin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err="1" smtClean="0"/>
              <a:t>Compilador</a:t>
            </a:r>
            <a:r>
              <a:rPr lang="en-US" dirty="0" smtClean="0"/>
              <a:t> y runtime de scripts pig </a:t>
            </a:r>
            <a:r>
              <a:rPr lang="en-US" dirty="0" err="1" smtClean="0"/>
              <a:t>latin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87238" y="2360464"/>
            <a:ext cx="6453963" cy="2556594"/>
          </a:xfr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= LOAD '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entrada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AS (x, y, z); </a:t>
            </a:r>
          </a:p>
          <a:p>
            <a:pPr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 = FILTER A BY x &gt; 5; </a:t>
            </a:r>
          </a:p>
          <a:p>
            <a:pPr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DUMP B;  </a:t>
            </a:r>
          </a:p>
          <a:p>
            <a:pPr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 = FOREACH B GENERATE y, z; </a:t>
            </a:r>
          </a:p>
          <a:p>
            <a:pPr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STORE C INTO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salida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';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</a:t>
            </a:r>
            <a:r>
              <a:rPr lang="es-ES" dirty="0" err="1" smtClean="0"/>
              <a:t>Pig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Apache para </a:t>
            </a:r>
            <a:r>
              <a:rPr lang="es-ES" dirty="0" smtClean="0"/>
              <a:t>construir Data Warehouse sobre el </a:t>
            </a:r>
            <a:r>
              <a:rPr lang="es-ES" dirty="0" smtClean="0"/>
              <a:t>clúster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Permite:</a:t>
            </a:r>
          </a:p>
          <a:p>
            <a:pPr lvl="1"/>
            <a:r>
              <a:rPr lang="es-ES" dirty="0" smtClean="0"/>
              <a:t>Definir una estructura tabular sobre los datos</a:t>
            </a:r>
          </a:p>
          <a:p>
            <a:pPr lvl="1"/>
            <a:r>
              <a:rPr lang="es-ES" dirty="0" smtClean="0"/>
              <a:t>Consultar estos datos mediante </a:t>
            </a:r>
            <a:r>
              <a:rPr lang="es-ES" dirty="0" err="1" smtClean="0"/>
              <a:t>HiveQL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Demo: 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… es una base de datos relacional</a:t>
            </a:r>
          </a:p>
          <a:p>
            <a:pPr lvl="1"/>
            <a:r>
              <a:rPr lang="es-ES" dirty="0" smtClean="0"/>
              <a:t>Usa una BD para los metadatos, pero los datos reales se almacenan en HDFS</a:t>
            </a:r>
          </a:p>
          <a:p>
            <a:r>
              <a:rPr lang="es-ES" dirty="0" smtClean="0"/>
              <a:t>… está diseñado para sistemas OLTP</a:t>
            </a:r>
          </a:p>
          <a:p>
            <a:pPr lvl="1"/>
            <a:r>
              <a:rPr lang="es-ES" dirty="0" smtClean="0"/>
              <a:t>Olvidémonos de consultas en tiempo </a:t>
            </a:r>
            <a:r>
              <a:rPr lang="es-ES" dirty="0" smtClean="0"/>
              <a:t>real (pre-</a:t>
            </a:r>
            <a:r>
              <a:rPr lang="es-ES" dirty="0" err="1" smtClean="0"/>
              <a:t>Stinger</a:t>
            </a:r>
            <a:r>
              <a:rPr lang="es-ES" dirty="0" smtClean="0"/>
              <a:t>)</a:t>
            </a:r>
            <a:endParaRPr lang="es-ES" dirty="0" smtClean="0"/>
          </a:p>
          <a:p>
            <a:pPr lvl="1"/>
            <a:r>
              <a:rPr lang="es-ES" dirty="0" smtClean="0"/>
              <a:t>Olvidémonos de actualización de </a:t>
            </a:r>
            <a:r>
              <a:rPr lang="es-ES" dirty="0" smtClean="0"/>
              <a:t>filas (pre-</a:t>
            </a:r>
            <a:r>
              <a:rPr lang="es-ES" dirty="0" err="1" smtClean="0"/>
              <a:t>Stinger</a:t>
            </a:r>
            <a:r>
              <a:rPr lang="es-E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Hive no…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Cascading</a:t>
            </a:r>
            <a:r>
              <a:rPr lang="es-ES" dirty="0" smtClean="0"/>
              <a:t>/</a:t>
            </a:r>
            <a:r>
              <a:rPr lang="es-ES" dirty="0" err="1" smtClean="0"/>
              <a:t>Scalding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1796820"/>
            <a:ext cx="11667265" cy="37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Todo es </a:t>
            </a:r>
            <a:r>
              <a:rPr lang="es-ES" dirty="0" err="1" smtClean="0"/>
              <a:t>MapReduce</a:t>
            </a:r>
            <a:r>
              <a:rPr lang="es-ES" dirty="0" smtClean="0"/>
              <a:t>…</a:t>
            </a:r>
            <a:endParaRPr lang="es-ES" dirty="0"/>
          </a:p>
        </p:txBody>
      </p:sp>
      <p:grpSp>
        <p:nvGrpSpPr>
          <p:cNvPr id="38" name="Grupo 37"/>
          <p:cNvGrpSpPr/>
          <p:nvPr/>
        </p:nvGrpSpPr>
        <p:grpSpPr>
          <a:xfrm>
            <a:off x="2407165" y="1535570"/>
            <a:ext cx="6728210" cy="5347891"/>
            <a:chOff x="3135787" y="1058862"/>
            <a:chExt cx="7321749" cy="5819662"/>
          </a:xfrm>
        </p:grpSpPr>
        <p:sp>
          <p:nvSpPr>
            <p:cNvPr id="5" name="Rectangle 5"/>
            <p:cNvSpPr/>
            <p:nvPr/>
          </p:nvSpPr>
          <p:spPr bwMode="auto">
            <a:xfrm>
              <a:off x="5608637" y="3256756"/>
              <a:ext cx="1752600" cy="135413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Job </a:t>
              </a:r>
            </a:p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Tracker</a:t>
              </a:r>
            </a:p>
          </p:txBody>
        </p:sp>
        <p:sp>
          <p:nvSpPr>
            <p:cNvPr id="6" name="Rectangle 7"/>
            <p:cNvSpPr/>
            <p:nvPr/>
          </p:nvSpPr>
          <p:spPr bwMode="auto">
            <a:xfrm>
              <a:off x="8199437" y="1058862"/>
              <a:ext cx="2258099" cy="135413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Tracker</a:t>
              </a:r>
            </a:p>
          </p:txBody>
        </p:sp>
        <p:sp>
          <p:nvSpPr>
            <p:cNvPr id="7" name="Rectangle 9"/>
            <p:cNvSpPr/>
            <p:nvPr/>
          </p:nvSpPr>
          <p:spPr bwMode="auto">
            <a:xfrm>
              <a:off x="8199438" y="3245146"/>
              <a:ext cx="2258098" cy="135413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Tracker</a:t>
              </a:r>
            </a:p>
          </p:txBody>
        </p:sp>
        <p:sp>
          <p:nvSpPr>
            <p:cNvPr id="8" name="Rectangle 10"/>
            <p:cNvSpPr/>
            <p:nvPr/>
          </p:nvSpPr>
          <p:spPr bwMode="auto">
            <a:xfrm>
              <a:off x="8187636" y="5424128"/>
              <a:ext cx="2269900" cy="135413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6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Tracker</a:t>
              </a:r>
            </a:p>
          </p:txBody>
        </p:sp>
        <p:sp>
          <p:nvSpPr>
            <p:cNvPr id="9" name="Rectangle 6"/>
            <p:cNvSpPr/>
            <p:nvPr/>
          </p:nvSpPr>
          <p:spPr bwMode="auto">
            <a:xfrm>
              <a:off x="8272478" y="4172990"/>
              <a:ext cx="870761" cy="33481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0" name="Rectangle 12"/>
            <p:cNvSpPr/>
            <p:nvPr/>
          </p:nvSpPr>
          <p:spPr bwMode="auto">
            <a:xfrm>
              <a:off x="8272480" y="1990689"/>
              <a:ext cx="870760" cy="33481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1" name="Rectangle 13"/>
            <p:cNvSpPr/>
            <p:nvPr/>
          </p:nvSpPr>
          <p:spPr bwMode="auto">
            <a:xfrm>
              <a:off x="9286852" y="4172990"/>
              <a:ext cx="1015959" cy="33481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2" name="Rectangle 14"/>
            <p:cNvSpPr/>
            <p:nvPr/>
          </p:nvSpPr>
          <p:spPr bwMode="auto">
            <a:xfrm>
              <a:off x="9295642" y="1989639"/>
              <a:ext cx="999719" cy="33481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3" name="Rectangle 15"/>
            <p:cNvSpPr/>
            <p:nvPr/>
          </p:nvSpPr>
          <p:spPr bwMode="auto">
            <a:xfrm>
              <a:off x="8268480" y="6362849"/>
              <a:ext cx="874760" cy="33481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4" name="Rectangle 16"/>
            <p:cNvSpPr/>
            <p:nvPr/>
          </p:nvSpPr>
          <p:spPr bwMode="auto">
            <a:xfrm>
              <a:off x="9295642" y="6356044"/>
              <a:ext cx="999718" cy="33481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Task</a:t>
              </a:r>
            </a:p>
          </p:txBody>
        </p:sp>
        <p:sp>
          <p:nvSpPr>
            <p:cNvPr id="15" name="Rectangle 17"/>
            <p:cNvSpPr/>
            <p:nvPr/>
          </p:nvSpPr>
          <p:spPr bwMode="auto">
            <a:xfrm>
              <a:off x="3240579" y="3260753"/>
              <a:ext cx="1076061" cy="33481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Client 1</a:t>
              </a:r>
            </a:p>
          </p:txBody>
        </p:sp>
        <p:sp>
          <p:nvSpPr>
            <p:cNvPr id="16" name="Rectangle 18"/>
            <p:cNvSpPr/>
            <p:nvPr/>
          </p:nvSpPr>
          <p:spPr bwMode="auto">
            <a:xfrm>
              <a:off x="3242282" y="4176987"/>
              <a:ext cx="1076061" cy="3348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Client 1</a:t>
              </a:r>
            </a:p>
          </p:txBody>
        </p:sp>
        <p:cxnSp>
          <p:nvCxnSpPr>
            <p:cNvPr id="17" name="Straight Arrow Connector 19"/>
            <p:cNvCxnSpPr/>
            <p:nvPr/>
          </p:nvCxnSpPr>
          <p:spPr>
            <a:xfrm>
              <a:off x="4521222" y="3405067"/>
              <a:ext cx="882833" cy="381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1"/>
            <p:cNvCxnSpPr/>
            <p:nvPr/>
          </p:nvCxnSpPr>
          <p:spPr>
            <a:xfrm flipV="1">
              <a:off x="4521206" y="4030662"/>
              <a:ext cx="882849" cy="37812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3"/>
            <p:cNvCxnSpPr/>
            <p:nvPr/>
          </p:nvCxnSpPr>
          <p:spPr>
            <a:xfrm flipH="1">
              <a:off x="6699455" y="1643501"/>
              <a:ext cx="1347582" cy="13873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5"/>
            <p:cNvCxnSpPr/>
            <p:nvPr/>
          </p:nvCxnSpPr>
          <p:spPr>
            <a:xfrm flipH="1" flipV="1">
              <a:off x="7463871" y="3955723"/>
              <a:ext cx="65936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7"/>
            <p:cNvCxnSpPr/>
            <p:nvPr/>
          </p:nvCxnSpPr>
          <p:spPr>
            <a:xfrm flipH="1" flipV="1">
              <a:off x="6980237" y="4945062"/>
              <a:ext cx="1066800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32"/>
            <p:cNvSpPr txBox="1"/>
            <p:nvPr/>
          </p:nvSpPr>
          <p:spPr>
            <a:xfrm>
              <a:off x="3135787" y="5811053"/>
              <a:ext cx="1982428" cy="1067471"/>
            </a:xfrm>
            <a:prstGeom prst="rect">
              <a:avLst/>
            </a:prstGeom>
            <a:noFill/>
          </p:spPr>
          <p:txBody>
            <a:bodyPr wrap="square" lIns="243840" tIns="195072" rIns="243840" bIns="1950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800"/>
                </a:spcAft>
              </a:pPr>
              <a:r>
                <a:rPr lang="en-US" sz="1867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Status</a:t>
              </a:r>
            </a:p>
            <a:p>
              <a:pPr>
                <a:lnSpc>
                  <a:spcPct val="90000"/>
                </a:lnSpc>
                <a:spcAft>
                  <a:spcPts val="800"/>
                </a:spcAft>
              </a:pPr>
              <a:r>
                <a:rPr lang="en-US" sz="1867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</a:rPr>
                <a:t>Submission</a:t>
              </a:r>
            </a:p>
          </p:txBody>
        </p:sp>
        <p:cxnSp>
          <p:nvCxnSpPr>
            <p:cNvPr id="23" name="Straight Arrow Connector 34"/>
            <p:cNvCxnSpPr/>
            <p:nvPr/>
          </p:nvCxnSpPr>
          <p:spPr>
            <a:xfrm flipV="1">
              <a:off x="4898002" y="6171667"/>
              <a:ext cx="60565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6"/>
            <p:cNvCxnSpPr/>
            <p:nvPr/>
          </p:nvCxnSpPr>
          <p:spPr>
            <a:xfrm flipV="1">
              <a:off x="4898002" y="6576064"/>
              <a:ext cx="60565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8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strike="sngStrike" dirty="0" smtClean="0"/>
              <a:t>futuro</a:t>
            </a:r>
            <a:r>
              <a:rPr lang="es-ES" dirty="0" smtClean="0"/>
              <a:t> presente…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0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 que hace un zumo de naranja </a:t>
            </a:r>
            <a:r>
              <a:rPr lang="es-ES" dirty="0"/>
              <a:t>+</a:t>
            </a:r>
            <a:r>
              <a:rPr lang="es-ES" dirty="0" smtClean="0"/>
              <a:t> tostadas…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7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Hadoop 2.0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0" y="1687703"/>
            <a:ext cx="10687436" cy="49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Hadoop 2.0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26" y="1649078"/>
            <a:ext cx="8544949" cy="50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YARN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94" y="1549702"/>
            <a:ext cx="7556157" cy="51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Storm </a:t>
            </a:r>
            <a:r>
              <a:rPr lang="en-US" dirty="0"/>
              <a:t>on YARN</a:t>
            </a:r>
          </a:p>
          <a:p>
            <a:r>
              <a:rPr lang="en-US" dirty="0" err="1"/>
              <a:t>Hbase</a:t>
            </a:r>
            <a:r>
              <a:rPr lang="en-US" dirty="0"/>
              <a:t> on </a:t>
            </a:r>
            <a:r>
              <a:rPr lang="en-US" dirty="0" smtClean="0"/>
              <a:t>YARN</a:t>
            </a:r>
          </a:p>
          <a:p>
            <a:r>
              <a:rPr lang="es-ES" dirty="0" smtClean="0"/>
              <a:t>Kylin</a:t>
            </a:r>
            <a:endParaRPr lang="en-US" dirty="0"/>
          </a:p>
          <a:p>
            <a:r>
              <a:rPr lang="en-US" dirty="0"/>
              <a:t>Spark</a:t>
            </a:r>
          </a:p>
          <a:p>
            <a:r>
              <a:rPr lang="en-US" dirty="0" err="1"/>
              <a:t>Giraph</a:t>
            </a:r>
            <a:endParaRPr lang="en-US" dirty="0"/>
          </a:p>
          <a:p>
            <a:r>
              <a:rPr lang="en-US" dirty="0"/>
              <a:t>Hamster (MPI on Yarn)</a:t>
            </a:r>
          </a:p>
          <a:p>
            <a:r>
              <a:rPr lang="en-US" dirty="0" err="1" smtClean="0"/>
              <a:t>MemcacheD</a:t>
            </a:r>
            <a:endParaRPr lang="en-US" dirty="0" smtClean="0"/>
          </a:p>
          <a:p>
            <a:r>
              <a:rPr lang="es-ES" dirty="0" err="1" smtClean="0"/>
              <a:t>Solr</a:t>
            </a:r>
            <a:endParaRPr lang="en-US" dirty="0"/>
          </a:p>
          <a:p>
            <a:r>
              <a:rPr lang="en-US" dirty="0"/>
              <a:t>Dryad</a:t>
            </a:r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Nuevas </a:t>
            </a:r>
            <a:r>
              <a:rPr lang="es-ES" dirty="0"/>
              <a:t>a</a:t>
            </a:r>
            <a:r>
              <a:rPr lang="es-ES" dirty="0" smtClean="0"/>
              <a:t>plicaciones sobre YARN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DRYAD/NAIAD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1" y="1778443"/>
            <a:ext cx="11462912" cy="35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98" y="1825625"/>
            <a:ext cx="5520241" cy="4351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Mejoras a Hive: La iniciativa </a:t>
            </a:r>
            <a:r>
              <a:rPr lang="es-ES" dirty="0" err="1" smtClean="0"/>
              <a:t>Stinger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14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Stinger</a:t>
            </a:r>
            <a:r>
              <a:rPr lang="es-ES" dirty="0" smtClean="0"/>
              <a:t>: Algunos resultados tempranos (fase 2)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5" y="1892829"/>
            <a:ext cx="10551669" cy="35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Hadoop es mucho mas que MR</a:t>
            </a:r>
          </a:p>
          <a:p>
            <a:pPr lvl="1"/>
            <a:r>
              <a:rPr lang="es-ES_tradnl" dirty="0" smtClean="0"/>
              <a:t>… y de hecho, MR no es el </a:t>
            </a:r>
          </a:p>
          <a:p>
            <a:r>
              <a:rPr lang="es-ES_tradnl" dirty="0" smtClean="0"/>
              <a:t>Hay muchos modelos de programación diferentes</a:t>
            </a:r>
          </a:p>
          <a:p>
            <a:pPr lvl="1"/>
            <a:r>
              <a:rPr lang="es-ES_tradnl" dirty="0" smtClean="0"/>
              <a:t>Programación ‘tradicional’ (MR)</a:t>
            </a:r>
          </a:p>
          <a:p>
            <a:pPr lvl="1"/>
            <a:r>
              <a:rPr lang="es-ES_tradnl" dirty="0" smtClean="0"/>
              <a:t>Acceso a Datos (SQL, </a:t>
            </a:r>
            <a:r>
              <a:rPr lang="es-ES_tradnl" dirty="0" err="1" smtClean="0"/>
              <a:t>NoSQL</a:t>
            </a:r>
            <a:r>
              <a:rPr lang="es-ES_tradnl" dirty="0" smtClean="0"/>
              <a:t>…)</a:t>
            </a:r>
          </a:p>
          <a:p>
            <a:pPr lvl="1"/>
            <a:r>
              <a:rPr lang="es-ES_tradnl" dirty="0" err="1" smtClean="0"/>
              <a:t>Streaming</a:t>
            </a:r>
            <a:r>
              <a:rPr lang="es-ES_tradnl" dirty="0" smtClean="0"/>
              <a:t> (Storm…)</a:t>
            </a:r>
          </a:p>
          <a:p>
            <a:pPr lvl="1"/>
            <a:r>
              <a:rPr lang="es-ES_tradnl" dirty="0" smtClean="0"/>
              <a:t>Otros: R, </a:t>
            </a:r>
            <a:r>
              <a:rPr lang="es-ES_tradnl" dirty="0" err="1" smtClean="0"/>
              <a:t>Spark</a:t>
            </a:r>
            <a:r>
              <a:rPr lang="es-ES_tradnl" dirty="0" smtClean="0"/>
              <a:t>…</a:t>
            </a:r>
          </a:p>
          <a:p>
            <a:r>
              <a:rPr lang="es-ES_tradnl" dirty="0" smtClean="0"/>
              <a:t>Hay amistades que salen muy caras… ;)</a:t>
            </a:r>
            <a:endParaRPr lang="es-ES_tradnl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3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¿Preguntas?</a:t>
            </a:r>
            <a:endParaRPr lang="en-US" dirty="0"/>
          </a:p>
        </p:txBody>
      </p:sp>
      <p:pic>
        <p:nvPicPr>
          <p:cNvPr id="4098" name="Picture 2" descr="http://www.muddleit.com/Portals/3/ProductImages/Minions/Minion%20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085" y="1404085"/>
            <a:ext cx="4265362" cy="51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01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106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¿Qué es HDInsight?</a:t>
            </a:r>
          </a:p>
          <a:p>
            <a:r>
              <a:rPr lang="es-ES_tradnl" dirty="0" smtClean="0"/>
              <a:t>Creación </a:t>
            </a:r>
            <a:r>
              <a:rPr lang="es-ES_tradnl" dirty="0" smtClean="0"/>
              <a:t>de un Clúster</a:t>
            </a:r>
          </a:p>
          <a:p>
            <a:r>
              <a:rPr lang="es-ES_tradnl" dirty="0" smtClean="0"/>
              <a:t>Opciones Clásicas:</a:t>
            </a:r>
          </a:p>
          <a:p>
            <a:pPr lvl="1"/>
            <a:r>
              <a:rPr lang="es-ES_tradnl" dirty="0" err="1" smtClean="0"/>
              <a:t>Map</a:t>
            </a:r>
            <a:r>
              <a:rPr lang="es-ES_tradnl" dirty="0" smtClean="0"/>
              <a:t> </a:t>
            </a:r>
            <a:r>
              <a:rPr lang="es-ES_tradnl" dirty="0" smtClean="0"/>
              <a:t>Reduce</a:t>
            </a:r>
          </a:p>
          <a:p>
            <a:pPr lvl="1"/>
            <a:r>
              <a:rPr lang="es-ES_tradnl" dirty="0" err="1" smtClean="0"/>
              <a:t>Pig</a:t>
            </a:r>
            <a:endParaRPr lang="en-US" dirty="0" smtClean="0"/>
          </a:p>
          <a:p>
            <a:pPr lvl="1"/>
            <a:r>
              <a:rPr lang="es-ES_tradnl" dirty="0" smtClean="0"/>
              <a:t>Hive</a:t>
            </a:r>
          </a:p>
          <a:p>
            <a:r>
              <a:rPr lang="es-ES_tradnl" dirty="0" smtClean="0"/>
              <a:t>Otras </a:t>
            </a:r>
            <a:r>
              <a:rPr lang="es-ES_tradnl" dirty="0" smtClean="0"/>
              <a:t>Opciones</a:t>
            </a:r>
          </a:p>
          <a:p>
            <a:pPr lvl="1"/>
            <a:endParaRPr lang="es-ES_tradnl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es HDInsight?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127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Open </a:t>
            </a:r>
            <a:r>
              <a:rPr lang="en-US" i="1" dirty="0"/>
              <a:t>Source data management with scale-out storage &amp; processing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Apache Hadoop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07570" y="2431967"/>
          <a:ext cx="8022807" cy="3522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8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así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 descr="Yahoo-Hadoop-Clu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12777"/>
            <a:ext cx="10922000" cy="472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5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así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 descr="University-of-Edinburgh-Hadoop-Buster-Clu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16765"/>
            <a:ext cx="3866141" cy="515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19" y="1892829"/>
            <a:ext cx="6621707" cy="288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5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black">
        <a:solidFill>
          <a:schemeClr val="accent2"/>
        </a:solidFill>
        <a:ln>
          <a:noFill/>
        </a:ln>
        <a:extLst/>
      </a:spPr>
      <a:bodyPr vert="horz" wrap="square" lIns="82305" tIns="41153" rIns="82305" bIns="41153" numCol="1" anchor="t" anchorCtr="0" compatLnSpc="1">
        <a:prstTxWarp prst="textNoShape">
          <a:avLst/>
        </a:prstTxWarp>
      </a:bodyPr>
      <a:lstStyle>
        <a:defPPr defTabSz="1218987">
          <a:defRPr sz="1600">
            <a:solidFill>
              <a:srgbClr val="292929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922</Words>
  <Application>Microsoft Office PowerPoint</Application>
  <PresentationFormat>Widescreen</PresentationFormat>
  <Paragraphs>272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Helvetica35-Thin</vt:lpstr>
      <vt:lpstr>Segoe UI</vt:lpstr>
      <vt:lpstr>Segoe UI Light</vt:lpstr>
      <vt:lpstr>Wingdings</vt:lpstr>
      <vt:lpstr>Office Theme</vt:lpstr>
      <vt:lpstr>¿Con que se programa un HDInsight?</vt:lpstr>
      <vt:lpstr>PowerPoint Presentation</vt:lpstr>
      <vt:lpstr>PowerPoint Presentation</vt:lpstr>
      <vt:lpstr>Lo que hace un zumo de naranja + tostadas…</vt:lpstr>
      <vt:lpstr>Agenda</vt:lpstr>
      <vt:lpstr>PowerPoint Presentation</vt:lpstr>
      <vt:lpstr>Apache Hadoop</vt:lpstr>
      <vt:lpstr>Puede ser así…</vt:lpstr>
      <vt:lpstr>así…</vt:lpstr>
      <vt:lpstr>… o así!</vt:lpstr>
      <vt:lpstr>Ecosistema Hadoop</vt:lpstr>
      <vt:lpstr>PowerPoint Presentation</vt:lpstr>
      <vt:lpstr>Opciones</vt:lpstr>
      <vt:lpstr>Aprovisionado: Portal</vt:lpstr>
      <vt:lpstr>Aprovisionado: PowerShell</vt:lpstr>
      <vt:lpstr>Aprovisionado: HDInsight SDK</vt:lpstr>
      <vt:lpstr>PowerPoint Presentation</vt:lpstr>
      <vt:lpstr>¿Por qué tanto lio?</vt:lpstr>
      <vt:lpstr>¿Por qué tanto lio?</vt:lpstr>
      <vt:lpstr>¿Por qué tanto lio?</vt:lpstr>
      <vt:lpstr>Clusters bajo demanda</vt:lpstr>
      <vt:lpstr>PowerPoint Presentation</vt:lpstr>
      <vt:lpstr>¿Qué usamos para desarrollar en Hadoop?</vt:lpstr>
      <vt:lpstr>¿Qué es?</vt:lpstr>
      <vt:lpstr>MapReduce</vt:lpstr>
      <vt:lpstr>Arquitectura de MapReduce</vt:lpstr>
      <vt:lpstr>Hadoop y .NET</vt:lpstr>
      <vt:lpstr>Streaming</vt:lpstr>
      <vt:lpstr>.Net SDK de Hadoop</vt:lpstr>
      <vt:lpstr>PowerPoint Presentation</vt:lpstr>
      <vt:lpstr>PowerPoint Presentation</vt:lpstr>
      <vt:lpstr>Pig</vt:lpstr>
      <vt:lpstr>Ejemplo de Pig</vt:lpstr>
      <vt:lpstr>Hive</vt:lpstr>
      <vt:lpstr>PowerPoint Presentation</vt:lpstr>
      <vt:lpstr>Hive no…</vt:lpstr>
      <vt:lpstr>Cascading/Scalding</vt:lpstr>
      <vt:lpstr>Todo es MapReduce…</vt:lpstr>
      <vt:lpstr>PowerPoint Presentation</vt:lpstr>
      <vt:lpstr>Evolución de Hadoop 2.0</vt:lpstr>
      <vt:lpstr>Hadoop 2.0</vt:lpstr>
      <vt:lpstr>YARN</vt:lpstr>
      <vt:lpstr>Nuevas aplicaciones sobre YARN</vt:lpstr>
      <vt:lpstr>DRYAD/NAIAD</vt:lpstr>
      <vt:lpstr>Mejoras a Hive: La iniciativa Stinger</vt:lpstr>
      <vt:lpstr>Stinger: Algunos resultados tempranos (fase 2)</vt:lpstr>
      <vt:lpstr>Resumen</vt:lpstr>
      <vt:lpstr>¿Preguntas?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 al Global Windows Azure Bootcamp</dc:title>
  <dc:creator/>
  <cp:keywords/>
  <cp:lastModifiedBy/>
  <cp:revision>2</cp:revision>
  <dcterms:created xsi:type="dcterms:W3CDTF">2014-03-08T16:44:29Z</dcterms:created>
  <dcterms:modified xsi:type="dcterms:W3CDTF">2015-04-25T09:38:31Z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